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57" r:id="rId4"/>
    <p:sldId id="258" r:id="rId5"/>
    <p:sldId id="277" r:id="rId6"/>
    <p:sldId id="259" r:id="rId7"/>
    <p:sldId id="260" r:id="rId8"/>
    <p:sldId id="261" r:id="rId9"/>
    <p:sldId id="262" r:id="rId10"/>
    <p:sldId id="264" r:id="rId11"/>
    <p:sldId id="265" r:id="rId12"/>
    <p:sldId id="266" r:id="rId13"/>
    <p:sldId id="267" r:id="rId14"/>
    <p:sldId id="268" r:id="rId15"/>
    <p:sldId id="269" r:id="rId16"/>
    <p:sldId id="270" r:id="rId17"/>
    <p:sldId id="271" r:id="rId18"/>
    <p:sldId id="272"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71" autoAdjust="0"/>
    <p:restoredTop sz="94660"/>
  </p:normalViewPr>
  <p:slideViewPr>
    <p:cSldViewPr snapToGrid="0">
      <p:cViewPr varScale="1">
        <p:scale>
          <a:sx n="91" d="100"/>
          <a:sy n="91" d="100"/>
        </p:scale>
        <p:origin x="208"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7C4E-630B-4C21-8101-D8F1E53D79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FE46E3D-82A7-4465-9EFF-145E74AA66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242E0E-5401-4345-9A39-3544EF00CB8A}"/>
              </a:ext>
            </a:extLst>
          </p:cNvPr>
          <p:cNvSpPr>
            <a:spLocks noGrp="1"/>
          </p:cNvSpPr>
          <p:nvPr>
            <p:ph type="dt" sz="half" idx="10"/>
          </p:nvPr>
        </p:nvSpPr>
        <p:spPr/>
        <p:txBody>
          <a:bodyPr/>
          <a:lstStyle/>
          <a:p>
            <a:fld id="{F761BC36-6126-4CA1-8BB4-1853B35DF56E}" type="datetimeFigureOut">
              <a:rPr lang="en-US" smtClean="0"/>
              <a:t>12/13/18</a:t>
            </a:fld>
            <a:endParaRPr lang="en-US"/>
          </a:p>
        </p:txBody>
      </p:sp>
      <p:sp>
        <p:nvSpPr>
          <p:cNvPr id="5" name="Footer Placeholder 4">
            <a:extLst>
              <a:ext uri="{FF2B5EF4-FFF2-40B4-BE49-F238E27FC236}">
                <a16:creationId xmlns:a16="http://schemas.microsoft.com/office/drawing/2014/main" id="{EF8B6C0C-345F-4487-BCF6-B2C76F3FB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545AD8-9698-44B1-8ECA-930B017E5F0A}"/>
              </a:ext>
            </a:extLst>
          </p:cNvPr>
          <p:cNvSpPr>
            <a:spLocks noGrp="1"/>
          </p:cNvSpPr>
          <p:nvPr>
            <p:ph type="sldNum" sz="quarter" idx="12"/>
          </p:nvPr>
        </p:nvSpPr>
        <p:spPr/>
        <p:txBody>
          <a:bodyPr/>
          <a:lstStyle/>
          <a:p>
            <a:fld id="{F55060A6-66AF-41D8-9988-88ABA30092D9}" type="slidenum">
              <a:rPr lang="en-US" smtClean="0"/>
              <a:t>‹#›</a:t>
            </a:fld>
            <a:endParaRPr lang="en-US"/>
          </a:p>
        </p:txBody>
      </p:sp>
    </p:spTree>
    <p:extLst>
      <p:ext uri="{BB962C8B-B14F-4D97-AF65-F5344CB8AC3E}">
        <p14:creationId xmlns:p14="http://schemas.microsoft.com/office/powerpoint/2010/main" val="2512322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01C2-8E34-43D1-BE95-3E6E1DC3A4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AA8B46-B509-4FEC-96A2-6B4D9F0BA9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E83DBA-A287-40E8-9505-54A7D11788B5}"/>
              </a:ext>
            </a:extLst>
          </p:cNvPr>
          <p:cNvSpPr>
            <a:spLocks noGrp="1"/>
          </p:cNvSpPr>
          <p:nvPr>
            <p:ph type="dt" sz="half" idx="10"/>
          </p:nvPr>
        </p:nvSpPr>
        <p:spPr/>
        <p:txBody>
          <a:bodyPr/>
          <a:lstStyle/>
          <a:p>
            <a:fld id="{F761BC36-6126-4CA1-8BB4-1853B35DF56E}" type="datetimeFigureOut">
              <a:rPr lang="en-US" smtClean="0"/>
              <a:t>12/13/18</a:t>
            </a:fld>
            <a:endParaRPr lang="en-US"/>
          </a:p>
        </p:txBody>
      </p:sp>
      <p:sp>
        <p:nvSpPr>
          <p:cNvPr id="5" name="Footer Placeholder 4">
            <a:extLst>
              <a:ext uri="{FF2B5EF4-FFF2-40B4-BE49-F238E27FC236}">
                <a16:creationId xmlns:a16="http://schemas.microsoft.com/office/drawing/2014/main" id="{B8265E5A-740E-4ABB-AAAF-20F8D4C27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BB621C-CCBE-447E-BDC1-5FE42D830B01}"/>
              </a:ext>
            </a:extLst>
          </p:cNvPr>
          <p:cNvSpPr>
            <a:spLocks noGrp="1"/>
          </p:cNvSpPr>
          <p:nvPr>
            <p:ph type="sldNum" sz="quarter" idx="12"/>
          </p:nvPr>
        </p:nvSpPr>
        <p:spPr/>
        <p:txBody>
          <a:bodyPr/>
          <a:lstStyle/>
          <a:p>
            <a:fld id="{F55060A6-66AF-41D8-9988-88ABA30092D9}" type="slidenum">
              <a:rPr lang="en-US" smtClean="0"/>
              <a:t>‹#›</a:t>
            </a:fld>
            <a:endParaRPr lang="en-US"/>
          </a:p>
        </p:txBody>
      </p:sp>
    </p:spTree>
    <p:extLst>
      <p:ext uri="{BB962C8B-B14F-4D97-AF65-F5344CB8AC3E}">
        <p14:creationId xmlns:p14="http://schemas.microsoft.com/office/powerpoint/2010/main" val="1904107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E071EA-B208-4D08-BA70-E139DE6790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13136C-2F62-47B5-9847-D9ED8D3647E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50C4F0-FE76-4EEC-A6F3-523BD0D93A0C}"/>
              </a:ext>
            </a:extLst>
          </p:cNvPr>
          <p:cNvSpPr>
            <a:spLocks noGrp="1"/>
          </p:cNvSpPr>
          <p:nvPr>
            <p:ph type="dt" sz="half" idx="10"/>
          </p:nvPr>
        </p:nvSpPr>
        <p:spPr/>
        <p:txBody>
          <a:bodyPr/>
          <a:lstStyle/>
          <a:p>
            <a:fld id="{F761BC36-6126-4CA1-8BB4-1853B35DF56E}" type="datetimeFigureOut">
              <a:rPr lang="en-US" smtClean="0"/>
              <a:t>12/13/18</a:t>
            </a:fld>
            <a:endParaRPr lang="en-US"/>
          </a:p>
        </p:txBody>
      </p:sp>
      <p:sp>
        <p:nvSpPr>
          <p:cNvPr id="5" name="Footer Placeholder 4">
            <a:extLst>
              <a:ext uri="{FF2B5EF4-FFF2-40B4-BE49-F238E27FC236}">
                <a16:creationId xmlns:a16="http://schemas.microsoft.com/office/drawing/2014/main" id="{F47B65E7-28F4-4D52-AC9D-20479AEF1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D9589-EBF1-48FB-A39C-EE2B72773341}"/>
              </a:ext>
            </a:extLst>
          </p:cNvPr>
          <p:cNvSpPr>
            <a:spLocks noGrp="1"/>
          </p:cNvSpPr>
          <p:nvPr>
            <p:ph type="sldNum" sz="quarter" idx="12"/>
          </p:nvPr>
        </p:nvSpPr>
        <p:spPr/>
        <p:txBody>
          <a:bodyPr/>
          <a:lstStyle/>
          <a:p>
            <a:fld id="{F55060A6-66AF-41D8-9988-88ABA30092D9}" type="slidenum">
              <a:rPr lang="en-US" smtClean="0"/>
              <a:t>‹#›</a:t>
            </a:fld>
            <a:endParaRPr lang="en-US"/>
          </a:p>
        </p:txBody>
      </p:sp>
    </p:spTree>
    <p:extLst>
      <p:ext uri="{BB962C8B-B14F-4D97-AF65-F5344CB8AC3E}">
        <p14:creationId xmlns:p14="http://schemas.microsoft.com/office/powerpoint/2010/main" val="1049309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6C3B5-5823-4274-AC2C-77243237A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C68B8C-16C4-4726-A906-955B99826F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B48D8-1184-476F-AE8A-4AAB05F65060}"/>
              </a:ext>
            </a:extLst>
          </p:cNvPr>
          <p:cNvSpPr>
            <a:spLocks noGrp="1"/>
          </p:cNvSpPr>
          <p:nvPr>
            <p:ph type="dt" sz="half" idx="10"/>
          </p:nvPr>
        </p:nvSpPr>
        <p:spPr/>
        <p:txBody>
          <a:bodyPr/>
          <a:lstStyle/>
          <a:p>
            <a:fld id="{F761BC36-6126-4CA1-8BB4-1853B35DF56E}" type="datetimeFigureOut">
              <a:rPr lang="en-US" smtClean="0"/>
              <a:t>12/13/18</a:t>
            </a:fld>
            <a:endParaRPr lang="en-US"/>
          </a:p>
        </p:txBody>
      </p:sp>
      <p:sp>
        <p:nvSpPr>
          <p:cNvPr id="5" name="Footer Placeholder 4">
            <a:extLst>
              <a:ext uri="{FF2B5EF4-FFF2-40B4-BE49-F238E27FC236}">
                <a16:creationId xmlns:a16="http://schemas.microsoft.com/office/drawing/2014/main" id="{F8ECBA46-3774-44CC-A239-5076BC67C1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329D6-B77B-49E6-9AD1-3F4AD93B97D8}"/>
              </a:ext>
            </a:extLst>
          </p:cNvPr>
          <p:cNvSpPr>
            <a:spLocks noGrp="1"/>
          </p:cNvSpPr>
          <p:nvPr>
            <p:ph type="sldNum" sz="quarter" idx="12"/>
          </p:nvPr>
        </p:nvSpPr>
        <p:spPr/>
        <p:txBody>
          <a:bodyPr/>
          <a:lstStyle/>
          <a:p>
            <a:fld id="{F55060A6-66AF-41D8-9988-88ABA30092D9}" type="slidenum">
              <a:rPr lang="en-US" smtClean="0"/>
              <a:t>‹#›</a:t>
            </a:fld>
            <a:endParaRPr lang="en-US"/>
          </a:p>
        </p:txBody>
      </p:sp>
    </p:spTree>
    <p:extLst>
      <p:ext uri="{BB962C8B-B14F-4D97-AF65-F5344CB8AC3E}">
        <p14:creationId xmlns:p14="http://schemas.microsoft.com/office/powerpoint/2010/main" val="3919949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701F-D34D-4662-A40E-13167778A3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0C3CF9-BC52-42BA-9345-6A75795525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8D55268-8604-4C4F-A033-A65BBE3170DC}"/>
              </a:ext>
            </a:extLst>
          </p:cNvPr>
          <p:cNvSpPr>
            <a:spLocks noGrp="1"/>
          </p:cNvSpPr>
          <p:nvPr>
            <p:ph type="dt" sz="half" idx="10"/>
          </p:nvPr>
        </p:nvSpPr>
        <p:spPr/>
        <p:txBody>
          <a:bodyPr/>
          <a:lstStyle/>
          <a:p>
            <a:fld id="{F761BC36-6126-4CA1-8BB4-1853B35DF56E}" type="datetimeFigureOut">
              <a:rPr lang="en-US" smtClean="0"/>
              <a:t>12/13/18</a:t>
            </a:fld>
            <a:endParaRPr lang="en-US"/>
          </a:p>
        </p:txBody>
      </p:sp>
      <p:sp>
        <p:nvSpPr>
          <p:cNvPr id="5" name="Footer Placeholder 4">
            <a:extLst>
              <a:ext uri="{FF2B5EF4-FFF2-40B4-BE49-F238E27FC236}">
                <a16:creationId xmlns:a16="http://schemas.microsoft.com/office/drawing/2014/main" id="{D2E5D7B7-A465-4939-9041-AE8E2CB496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D5A485-5F53-401B-AD16-954B170DC252}"/>
              </a:ext>
            </a:extLst>
          </p:cNvPr>
          <p:cNvSpPr>
            <a:spLocks noGrp="1"/>
          </p:cNvSpPr>
          <p:nvPr>
            <p:ph type="sldNum" sz="quarter" idx="12"/>
          </p:nvPr>
        </p:nvSpPr>
        <p:spPr/>
        <p:txBody>
          <a:bodyPr/>
          <a:lstStyle/>
          <a:p>
            <a:fld id="{F55060A6-66AF-41D8-9988-88ABA30092D9}" type="slidenum">
              <a:rPr lang="en-US" smtClean="0"/>
              <a:t>‹#›</a:t>
            </a:fld>
            <a:endParaRPr lang="en-US"/>
          </a:p>
        </p:txBody>
      </p:sp>
    </p:spTree>
    <p:extLst>
      <p:ext uri="{BB962C8B-B14F-4D97-AF65-F5344CB8AC3E}">
        <p14:creationId xmlns:p14="http://schemas.microsoft.com/office/powerpoint/2010/main" val="2271235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754B4-3668-41EC-BBD6-23C8A7DF51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0F1B31-93FA-48DB-8616-EA68D64551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A6C7B1-B980-4689-9116-B63F561C4A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75354E-CCA2-4767-A090-56ACA1C1E7B4}"/>
              </a:ext>
            </a:extLst>
          </p:cNvPr>
          <p:cNvSpPr>
            <a:spLocks noGrp="1"/>
          </p:cNvSpPr>
          <p:nvPr>
            <p:ph type="dt" sz="half" idx="10"/>
          </p:nvPr>
        </p:nvSpPr>
        <p:spPr/>
        <p:txBody>
          <a:bodyPr/>
          <a:lstStyle/>
          <a:p>
            <a:fld id="{F761BC36-6126-4CA1-8BB4-1853B35DF56E}" type="datetimeFigureOut">
              <a:rPr lang="en-US" smtClean="0"/>
              <a:t>12/13/18</a:t>
            </a:fld>
            <a:endParaRPr lang="en-US"/>
          </a:p>
        </p:txBody>
      </p:sp>
      <p:sp>
        <p:nvSpPr>
          <p:cNvPr id="6" name="Footer Placeholder 5">
            <a:extLst>
              <a:ext uri="{FF2B5EF4-FFF2-40B4-BE49-F238E27FC236}">
                <a16:creationId xmlns:a16="http://schemas.microsoft.com/office/drawing/2014/main" id="{8A46B662-10C6-4341-8FE4-2BC7C45462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3B649E-2B1B-4D2B-BBD8-4CF5C7BF62F8}"/>
              </a:ext>
            </a:extLst>
          </p:cNvPr>
          <p:cNvSpPr>
            <a:spLocks noGrp="1"/>
          </p:cNvSpPr>
          <p:nvPr>
            <p:ph type="sldNum" sz="quarter" idx="12"/>
          </p:nvPr>
        </p:nvSpPr>
        <p:spPr/>
        <p:txBody>
          <a:bodyPr/>
          <a:lstStyle/>
          <a:p>
            <a:fld id="{F55060A6-66AF-41D8-9988-88ABA30092D9}" type="slidenum">
              <a:rPr lang="en-US" smtClean="0"/>
              <a:t>‹#›</a:t>
            </a:fld>
            <a:endParaRPr lang="en-US"/>
          </a:p>
        </p:txBody>
      </p:sp>
    </p:spTree>
    <p:extLst>
      <p:ext uri="{BB962C8B-B14F-4D97-AF65-F5344CB8AC3E}">
        <p14:creationId xmlns:p14="http://schemas.microsoft.com/office/powerpoint/2010/main" val="282808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80BA-133B-4F7F-AA16-9314EE30E0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406A2C-960C-4373-884F-63BF67B763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06A6E0-D5EB-48A9-A429-1D891B29A7B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4BA95B-1BDA-4097-BA5B-159707DD07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9CAE11A-C16C-4522-B9E5-2A7569FE79B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FD2271-40DE-4D1D-AE75-173CF6D31E58}"/>
              </a:ext>
            </a:extLst>
          </p:cNvPr>
          <p:cNvSpPr>
            <a:spLocks noGrp="1"/>
          </p:cNvSpPr>
          <p:nvPr>
            <p:ph type="dt" sz="half" idx="10"/>
          </p:nvPr>
        </p:nvSpPr>
        <p:spPr/>
        <p:txBody>
          <a:bodyPr/>
          <a:lstStyle/>
          <a:p>
            <a:fld id="{F761BC36-6126-4CA1-8BB4-1853B35DF56E}" type="datetimeFigureOut">
              <a:rPr lang="en-US" smtClean="0"/>
              <a:t>12/13/18</a:t>
            </a:fld>
            <a:endParaRPr lang="en-US"/>
          </a:p>
        </p:txBody>
      </p:sp>
      <p:sp>
        <p:nvSpPr>
          <p:cNvPr id="8" name="Footer Placeholder 7">
            <a:extLst>
              <a:ext uri="{FF2B5EF4-FFF2-40B4-BE49-F238E27FC236}">
                <a16:creationId xmlns:a16="http://schemas.microsoft.com/office/drawing/2014/main" id="{C9ACC440-3C3C-4313-BC29-407303942E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BA3898-0B4C-478B-95C5-FCAC873D8633}"/>
              </a:ext>
            </a:extLst>
          </p:cNvPr>
          <p:cNvSpPr>
            <a:spLocks noGrp="1"/>
          </p:cNvSpPr>
          <p:nvPr>
            <p:ph type="sldNum" sz="quarter" idx="12"/>
          </p:nvPr>
        </p:nvSpPr>
        <p:spPr/>
        <p:txBody>
          <a:bodyPr/>
          <a:lstStyle/>
          <a:p>
            <a:fld id="{F55060A6-66AF-41D8-9988-88ABA30092D9}" type="slidenum">
              <a:rPr lang="en-US" smtClean="0"/>
              <a:t>‹#›</a:t>
            </a:fld>
            <a:endParaRPr lang="en-US"/>
          </a:p>
        </p:txBody>
      </p:sp>
    </p:spTree>
    <p:extLst>
      <p:ext uri="{BB962C8B-B14F-4D97-AF65-F5344CB8AC3E}">
        <p14:creationId xmlns:p14="http://schemas.microsoft.com/office/powerpoint/2010/main" val="1411264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F2A5-88AA-4698-85CF-63FCB2DF07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34AE1A-250D-4AE3-8A24-32CD0DFFFB56}"/>
              </a:ext>
            </a:extLst>
          </p:cNvPr>
          <p:cNvSpPr>
            <a:spLocks noGrp="1"/>
          </p:cNvSpPr>
          <p:nvPr>
            <p:ph type="dt" sz="half" idx="10"/>
          </p:nvPr>
        </p:nvSpPr>
        <p:spPr/>
        <p:txBody>
          <a:bodyPr/>
          <a:lstStyle/>
          <a:p>
            <a:fld id="{F761BC36-6126-4CA1-8BB4-1853B35DF56E}" type="datetimeFigureOut">
              <a:rPr lang="en-US" smtClean="0"/>
              <a:t>12/13/18</a:t>
            </a:fld>
            <a:endParaRPr lang="en-US"/>
          </a:p>
        </p:txBody>
      </p:sp>
      <p:sp>
        <p:nvSpPr>
          <p:cNvPr id="4" name="Footer Placeholder 3">
            <a:extLst>
              <a:ext uri="{FF2B5EF4-FFF2-40B4-BE49-F238E27FC236}">
                <a16:creationId xmlns:a16="http://schemas.microsoft.com/office/drawing/2014/main" id="{9FFA3846-B027-49EC-8CEA-72D01E7040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CB87ED-5069-4028-A519-9EA02438856B}"/>
              </a:ext>
            </a:extLst>
          </p:cNvPr>
          <p:cNvSpPr>
            <a:spLocks noGrp="1"/>
          </p:cNvSpPr>
          <p:nvPr>
            <p:ph type="sldNum" sz="quarter" idx="12"/>
          </p:nvPr>
        </p:nvSpPr>
        <p:spPr/>
        <p:txBody>
          <a:bodyPr/>
          <a:lstStyle/>
          <a:p>
            <a:fld id="{F55060A6-66AF-41D8-9988-88ABA30092D9}" type="slidenum">
              <a:rPr lang="en-US" smtClean="0"/>
              <a:t>‹#›</a:t>
            </a:fld>
            <a:endParaRPr lang="en-US"/>
          </a:p>
        </p:txBody>
      </p:sp>
    </p:spTree>
    <p:extLst>
      <p:ext uri="{BB962C8B-B14F-4D97-AF65-F5344CB8AC3E}">
        <p14:creationId xmlns:p14="http://schemas.microsoft.com/office/powerpoint/2010/main" val="215157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1EA1D5-61DA-4CA5-8740-2347FD5B282C}"/>
              </a:ext>
            </a:extLst>
          </p:cNvPr>
          <p:cNvSpPr>
            <a:spLocks noGrp="1"/>
          </p:cNvSpPr>
          <p:nvPr>
            <p:ph type="dt" sz="half" idx="10"/>
          </p:nvPr>
        </p:nvSpPr>
        <p:spPr/>
        <p:txBody>
          <a:bodyPr/>
          <a:lstStyle/>
          <a:p>
            <a:fld id="{F761BC36-6126-4CA1-8BB4-1853B35DF56E}" type="datetimeFigureOut">
              <a:rPr lang="en-US" smtClean="0"/>
              <a:t>12/13/18</a:t>
            </a:fld>
            <a:endParaRPr lang="en-US"/>
          </a:p>
        </p:txBody>
      </p:sp>
      <p:sp>
        <p:nvSpPr>
          <p:cNvPr id="3" name="Footer Placeholder 2">
            <a:extLst>
              <a:ext uri="{FF2B5EF4-FFF2-40B4-BE49-F238E27FC236}">
                <a16:creationId xmlns:a16="http://schemas.microsoft.com/office/drawing/2014/main" id="{9E2FFD44-0B82-467C-BACA-CBD9CEF12F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0BF827-5C5F-4B76-B12F-2AF191F9D73F}"/>
              </a:ext>
            </a:extLst>
          </p:cNvPr>
          <p:cNvSpPr>
            <a:spLocks noGrp="1"/>
          </p:cNvSpPr>
          <p:nvPr>
            <p:ph type="sldNum" sz="quarter" idx="12"/>
          </p:nvPr>
        </p:nvSpPr>
        <p:spPr/>
        <p:txBody>
          <a:bodyPr/>
          <a:lstStyle/>
          <a:p>
            <a:fld id="{F55060A6-66AF-41D8-9988-88ABA30092D9}" type="slidenum">
              <a:rPr lang="en-US" smtClean="0"/>
              <a:t>‹#›</a:t>
            </a:fld>
            <a:endParaRPr lang="en-US"/>
          </a:p>
        </p:txBody>
      </p:sp>
    </p:spTree>
    <p:extLst>
      <p:ext uri="{BB962C8B-B14F-4D97-AF65-F5344CB8AC3E}">
        <p14:creationId xmlns:p14="http://schemas.microsoft.com/office/powerpoint/2010/main" val="93659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6A042-4D78-40B3-B4DD-B80462C38E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700E67-8D38-4390-AA49-737FB0E1DB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5302A0-8ADA-420F-80FE-22F852A08A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0D2A01-786A-426E-A059-3902B3A30752}"/>
              </a:ext>
            </a:extLst>
          </p:cNvPr>
          <p:cNvSpPr>
            <a:spLocks noGrp="1"/>
          </p:cNvSpPr>
          <p:nvPr>
            <p:ph type="dt" sz="half" idx="10"/>
          </p:nvPr>
        </p:nvSpPr>
        <p:spPr/>
        <p:txBody>
          <a:bodyPr/>
          <a:lstStyle/>
          <a:p>
            <a:fld id="{F761BC36-6126-4CA1-8BB4-1853B35DF56E}" type="datetimeFigureOut">
              <a:rPr lang="en-US" smtClean="0"/>
              <a:t>12/13/18</a:t>
            </a:fld>
            <a:endParaRPr lang="en-US"/>
          </a:p>
        </p:txBody>
      </p:sp>
      <p:sp>
        <p:nvSpPr>
          <p:cNvPr id="6" name="Footer Placeholder 5">
            <a:extLst>
              <a:ext uri="{FF2B5EF4-FFF2-40B4-BE49-F238E27FC236}">
                <a16:creationId xmlns:a16="http://schemas.microsoft.com/office/drawing/2014/main" id="{0B7960A5-CB2B-44D8-A6B6-FD4DF3B673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9DC65D-C4F7-473E-B2AC-716119287A03}"/>
              </a:ext>
            </a:extLst>
          </p:cNvPr>
          <p:cNvSpPr>
            <a:spLocks noGrp="1"/>
          </p:cNvSpPr>
          <p:nvPr>
            <p:ph type="sldNum" sz="quarter" idx="12"/>
          </p:nvPr>
        </p:nvSpPr>
        <p:spPr/>
        <p:txBody>
          <a:bodyPr/>
          <a:lstStyle/>
          <a:p>
            <a:fld id="{F55060A6-66AF-41D8-9988-88ABA30092D9}" type="slidenum">
              <a:rPr lang="en-US" smtClean="0"/>
              <a:t>‹#›</a:t>
            </a:fld>
            <a:endParaRPr lang="en-US"/>
          </a:p>
        </p:txBody>
      </p:sp>
    </p:spTree>
    <p:extLst>
      <p:ext uri="{BB962C8B-B14F-4D97-AF65-F5344CB8AC3E}">
        <p14:creationId xmlns:p14="http://schemas.microsoft.com/office/powerpoint/2010/main" val="1500274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C7F4-84C6-40B6-BC78-3C9F8AF169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C66A0A-8BCA-4912-9FF9-D560FF61AD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94B5E3-4E1E-4E52-98EB-55630240E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9006B69-CBF6-4581-A9ED-F0271421B9C9}"/>
              </a:ext>
            </a:extLst>
          </p:cNvPr>
          <p:cNvSpPr>
            <a:spLocks noGrp="1"/>
          </p:cNvSpPr>
          <p:nvPr>
            <p:ph type="dt" sz="half" idx="10"/>
          </p:nvPr>
        </p:nvSpPr>
        <p:spPr/>
        <p:txBody>
          <a:bodyPr/>
          <a:lstStyle/>
          <a:p>
            <a:fld id="{F761BC36-6126-4CA1-8BB4-1853B35DF56E}" type="datetimeFigureOut">
              <a:rPr lang="en-US" smtClean="0"/>
              <a:t>12/13/18</a:t>
            </a:fld>
            <a:endParaRPr lang="en-US"/>
          </a:p>
        </p:txBody>
      </p:sp>
      <p:sp>
        <p:nvSpPr>
          <p:cNvPr id="6" name="Footer Placeholder 5">
            <a:extLst>
              <a:ext uri="{FF2B5EF4-FFF2-40B4-BE49-F238E27FC236}">
                <a16:creationId xmlns:a16="http://schemas.microsoft.com/office/drawing/2014/main" id="{131D2C15-1007-4486-BBCB-1C5FB54E4F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B9402-515B-41AD-8563-85F028699720}"/>
              </a:ext>
            </a:extLst>
          </p:cNvPr>
          <p:cNvSpPr>
            <a:spLocks noGrp="1"/>
          </p:cNvSpPr>
          <p:nvPr>
            <p:ph type="sldNum" sz="quarter" idx="12"/>
          </p:nvPr>
        </p:nvSpPr>
        <p:spPr/>
        <p:txBody>
          <a:bodyPr/>
          <a:lstStyle/>
          <a:p>
            <a:fld id="{F55060A6-66AF-41D8-9988-88ABA30092D9}" type="slidenum">
              <a:rPr lang="en-US" smtClean="0"/>
              <a:t>‹#›</a:t>
            </a:fld>
            <a:endParaRPr lang="en-US"/>
          </a:p>
        </p:txBody>
      </p:sp>
    </p:spTree>
    <p:extLst>
      <p:ext uri="{BB962C8B-B14F-4D97-AF65-F5344CB8AC3E}">
        <p14:creationId xmlns:p14="http://schemas.microsoft.com/office/powerpoint/2010/main" val="3298317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9AAB6D-EB79-435F-821D-C0EE7F0A13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B7816E-DD0F-4C6B-9D97-9D70756ED8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018B7D-AE2E-457B-B123-D4B1EBE341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1BC36-6126-4CA1-8BB4-1853B35DF56E}" type="datetimeFigureOut">
              <a:rPr lang="en-US" smtClean="0"/>
              <a:t>12/13/18</a:t>
            </a:fld>
            <a:endParaRPr lang="en-US"/>
          </a:p>
        </p:txBody>
      </p:sp>
      <p:sp>
        <p:nvSpPr>
          <p:cNvPr id="5" name="Footer Placeholder 4">
            <a:extLst>
              <a:ext uri="{FF2B5EF4-FFF2-40B4-BE49-F238E27FC236}">
                <a16:creationId xmlns:a16="http://schemas.microsoft.com/office/drawing/2014/main" id="{9349DCEC-48BC-42F7-BC67-6B60A7003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872322-2BD6-418D-BCEB-C15D856A2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060A6-66AF-41D8-9988-88ABA30092D9}" type="slidenum">
              <a:rPr lang="en-US" smtClean="0"/>
              <a:t>‹#›</a:t>
            </a:fld>
            <a:endParaRPr lang="en-US"/>
          </a:p>
        </p:txBody>
      </p:sp>
    </p:spTree>
    <p:extLst>
      <p:ext uri="{BB962C8B-B14F-4D97-AF65-F5344CB8AC3E}">
        <p14:creationId xmlns:p14="http://schemas.microsoft.com/office/powerpoint/2010/main" val="3025709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www.w3schools.com/sql/sql_create_index.asp" TargetMode="External"/><Relationship Id="rId3" Type="http://schemas.openxmlformats.org/officeDocument/2006/relationships/hyperlink" Target="https://www.w3schools.com/sql/sql_unique.asp" TargetMode="External"/><Relationship Id="rId7" Type="http://schemas.openxmlformats.org/officeDocument/2006/relationships/hyperlink" Target="https://www.w3schools.com/sql/sql_default.asp" TargetMode="External"/><Relationship Id="rId2" Type="http://schemas.openxmlformats.org/officeDocument/2006/relationships/hyperlink" Target="https://www.w3schools.com/sql/sql_notnull.asp" TargetMode="External"/><Relationship Id="rId1" Type="http://schemas.openxmlformats.org/officeDocument/2006/relationships/slideLayout" Target="../slideLayouts/slideLayout1.xml"/><Relationship Id="rId6" Type="http://schemas.openxmlformats.org/officeDocument/2006/relationships/hyperlink" Target="https://www.w3schools.com/sql/sql_check.asp" TargetMode="External"/><Relationship Id="rId5" Type="http://schemas.openxmlformats.org/officeDocument/2006/relationships/hyperlink" Target="https://www.w3schools.com/sql/sql_foreignkey.asp" TargetMode="External"/><Relationship Id="rId10" Type="http://schemas.openxmlformats.org/officeDocument/2006/relationships/image" Target="../media/image9.png"/><Relationship Id="rId4" Type="http://schemas.openxmlformats.org/officeDocument/2006/relationships/hyperlink" Target="https://www.w3schools.com/sql/sql_primarykey.asp" TargetMode="Externa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30C08-4659-469F-A15B-1A9E6A9F2ABC}"/>
              </a:ext>
            </a:extLst>
          </p:cNvPr>
          <p:cNvSpPr>
            <a:spLocks noGrp="1"/>
          </p:cNvSpPr>
          <p:nvPr>
            <p:ph type="ctrTitle"/>
          </p:nvPr>
        </p:nvSpPr>
        <p:spPr>
          <a:xfrm>
            <a:off x="2129985" y="1791817"/>
            <a:ext cx="5293449" cy="2482515"/>
          </a:xfrm>
        </p:spPr>
        <p:txBody>
          <a:bodyPr anchor="ctr">
            <a:normAutofit fontScale="90000"/>
          </a:bodyPr>
          <a:lstStyle/>
          <a:p>
            <a:pPr algn="l"/>
            <a:r>
              <a:rPr lang="en-US" b="1" dirty="0">
                <a:effectLst>
                  <a:outerShdw blurRad="38100" dist="38100" dir="2700000" algn="tl">
                    <a:srgbClr val="000000">
                      <a:alpha val="43137"/>
                    </a:srgbClr>
                  </a:outerShdw>
                </a:effectLst>
              </a:rPr>
              <a:t>Final Exam Presentation on Airline Management System</a:t>
            </a:r>
            <a:endParaRPr lang="en-US" dirty="0"/>
          </a:p>
        </p:txBody>
      </p:sp>
      <p:sp>
        <p:nvSpPr>
          <p:cNvPr id="3" name="Subtitle 2">
            <a:extLst>
              <a:ext uri="{FF2B5EF4-FFF2-40B4-BE49-F238E27FC236}">
                <a16:creationId xmlns:a16="http://schemas.microsoft.com/office/drawing/2014/main" id="{38A707EC-F76F-4CF6-9066-62076238557A}"/>
              </a:ext>
            </a:extLst>
          </p:cNvPr>
          <p:cNvSpPr>
            <a:spLocks noGrp="1"/>
          </p:cNvSpPr>
          <p:nvPr>
            <p:ph type="subTitle" idx="1"/>
          </p:nvPr>
        </p:nvSpPr>
        <p:spPr>
          <a:xfrm>
            <a:off x="7423434" y="5507153"/>
            <a:ext cx="5293449" cy="1371405"/>
          </a:xfrm>
        </p:spPr>
        <p:txBody>
          <a:bodyPr>
            <a:normAutofit/>
          </a:bodyPr>
          <a:lstStyle/>
          <a:p>
            <a:pPr algn="l"/>
            <a:r>
              <a:rPr lang="en-US" dirty="0"/>
              <a:t>Name: Nupur</a:t>
            </a:r>
          </a:p>
          <a:p>
            <a:pPr algn="l"/>
            <a:r>
              <a:rPr lang="en-US" dirty="0"/>
              <a:t>NUID: 001357340</a:t>
            </a:r>
          </a:p>
        </p:txBody>
      </p:sp>
      <p:pic>
        <p:nvPicPr>
          <p:cNvPr id="11" name="Graphic 6" descr="Presentation with Checklist">
            <a:extLst>
              <a:ext uri="{FF2B5EF4-FFF2-40B4-BE49-F238E27FC236}">
                <a16:creationId xmlns:a16="http://schemas.microsoft.com/office/drawing/2014/main" id="{522361B5-8741-4F39-BA85-5EBABC904F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3264" y="816336"/>
            <a:ext cx="5141660" cy="5225327"/>
          </a:xfrm>
          <a:prstGeom prst="rect">
            <a:avLst/>
          </a:prstGeom>
        </p:spPr>
      </p:pic>
      <p:pic>
        <p:nvPicPr>
          <p:cNvPr id="12" name="Graphic 8">
            <a:extLst>
              <a:ext uri="{FF2B5EF4-FFF2-40B4-BE49-F238E27FC236}">
                <a16:creationId xmlns:a16="http://schemas.microsoft.com/office/drawing/2014/main" id="{EE64CB45-8D98-46F2-97BC-862E9A491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116938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CCCE57-07C0-419D-B928-98BEA3CA3431}"/>
              </a:ext>
            </a:extLst>
          </p:cNvPr>
          <p:cNvSpPr txBox="1"/>
          <p:nvPr/>
        </p:nvSpPr>
        <p:spPr>
          <a:xfrm>
            <a:off x="669304" y="452487"/>
            <a:ext cx="11019934" cy="4278094"/>
          </a:xfrm>
          <a:prstGeom prst="rect">
            <a:avLst/>
          </a:prstGeom>
          <a:noFill/>
        </p:spPr>
        <p:txBody>
          <a:bodyPr wrap="square" rtlCol="0">
            <a:spAutoFit/>
          </a:bodyPr>
          <a:lstStyle/>
          <a:p>
            <a:r>
              <a:rPr lang="en-US" sz="2000" b="1" u="sng" dirty="0">
                <a:solidFill>
                  <a:schemeClr val="accent4">
                    <a:lumMod val="75000"/>
                  </a:schemeClr>
                </a:solidFill>
              </a:rPr>
              <a:t>RIGHT JOIN </a:t>
            </a:r>
            <a:r>
              <a:rPr lang="en-US" b="1" u="sng" dirty="0"/>
              <a:t> </a:t>
            </a:r>
          </a:p>
          <a:p>
            <a:endParaRPr lang="en-US" dirty="0"/>
          </a:p>
          <a:p>
            <a:r>
              <a:rPr lang="en-US" dirty="0"/>
              <a:t>The RIGHT JOIN keyword returns all records from the right table (table2), and the matched records from the left table (table1). </a:t>
            </a:r>
          </a:p>
          <a:p>
            <a:endParaRPr lang="en-US" dirty="0"/>
          </a:p>
          <a:p>
            <a:endParaRPr lang="en-US" dirty="0"/>
          </a:p>
          <a:p>
            <a:endParaRPr lang="en-US" dirty="0"/>
          </a:p>
          <a:p>
            <a:endParaRPr lang="en-US" dirty="0"/>
          </a:p>
          <a:p>
            <a:endParaRPr lang="en-US" b="1" u="sng" dirty="0">
              <a:solidFill>
                <a:schemeClr val="accent4">
                  <a:lumMod val="75000"/>
                </a:schemeClr>
              </a:solidFill>
            </a:endParaRPr>
          </a:p>
          <a:p>
            <a:r>
              <a:rPr lang="en-US" b="1" u="sng" dirty="0">
                <a:solidFill>
                  <a:schemeClr val="accent4">
                    <a:lumMod val="75000"/>
                  </a:schemeClr>
                </a:solidFill>
              </a:rPr>
              <a:t>CROSS JOIN</a:t>
            </a:r>
          </a:p>
          <a:p>
            <a:r>
              <a:rPr lang="en-US" dirty="0"/>
              <a:t>The SQL CROSS JOIN produces a result set which is the number of rows   </a:t>
            </a:r>
          </a:p>
          <a:p>
            <a:r>
              <a:rPr lang="en-US" dirty="0"/>
              <a:t> in the first table multiplied by the number of rows in the second table </a:t>
            </a:r>
          </a:p>
          <a:p>
            <a:r>
              <a:rPr lang="en-US" dirty="0"/>
              <a:t>if no WHERE clause is used along with CROSS JOIN.</a:t>
            </a:r>
            <a:endParaRPr lang="en-US" b="1" u="sng" dirty="0">
              <a:solidFill>
                <a:schemeClr val="accent4">
                  <a:lumMod val="75000"/>
                </a:schemeClr>
              </a:solidFill>
            </a:endParaRPr>
          </a:p>
          <a:p>
            <a:endParaRPr lang="en-US" b="1" u="sng" dirty="0">
              <a:solidFill>
                <a:schemeClr val="accent4">
                  <a:lumMod val="75000"/>
                </a:schemeClr>
              </a:solidFill>
            </a:endParaRPr>
          </a:p>
          <a:p>
            <a:endParaRPr lang="en-US" dirty="0"/>
          </a:p>
        </p:txBody>
      </p:sp>
      <p:pic>
        <p:nvPicPr>
          <p:cNvPr id="2" name="Picture 1">
            <a:extLst>
              <a:ext uri="{FF2B5EF4-FFF2-40B4-BE49-F238E27FC236}">
                <a16:creationId xmlns:a16="http://schemas.microsoft.com/office/drawing/2014/main" id="{EC336FE4-B0A9-4B4D-8D12-94A0E94261B9}"/>
              </a:ext>
            </a:extLst>
          </p:cNvPr>
          <p:cNvPicPr>
            <a:picLocks noChangeAspect="1"/>
          </p:cNvPicPr>
          <p:nvPr/>
        </p:nvPicPr>
        <p:blipFill>
          <a:blip r:embed="rId2"/>
          <a:stretch>
            <a:fillRect/>
          </a:stretch>
        </p:blipFill>
        <p:spPr>
          <a:xfrm>
            <a:off x="2277490" y="1436591"/>
            <a:ext cx="6159500" cy="1503557"/>
          </a:xfrm>
          <a:prstGeom prst="rect">
            <a:avLst/>
          </a:prstGeom>
        </p:spPr>
      </p:pic>
      <p:pic>
        <p:nvPicPr>
          <p:cNvPr id="3" name="Picture 2">
            <a:extLst>
              <a:ext uri="{FF2B5EF4-FFF2-40B4-BE49-F238E27FC236}">
                <a16:creationId xmlns:a16="http://schemas.microsoft.com/office/drawing/2014/main" id="{07CDE487-BA7B-A646-8F12-C20D65ACF69A}"/>
              </a:ext>
            </a:extLst>
          </p:cNvPr>
          <p:cNvPicPr>
            <a:picLocks noChangeAspect="1"/>
          </p:cNvPicPr>
          <p:nvPr/>
        </p:nvPicPr>
        <p:blipFill>
          <a:blip r:embed="rId3"/>
          <a:stretch>
            <a:fillRect/>
          </a:stretch>
        </p:blipFill>
        <p:spPr>
          <a:xfrm>
            <a:off x="656734" y="4211128"/>
            <a:ext cx="10865962" cy="1503557"/>
          </a:xfrm>
          <a:prstGeom prst="rect">
            <a:avLst/>
          </a:prstGeom>
        </p:spPr>
      </p:pic>
    </p:spTree>
    <p:extLst>
      <p:ext uri="{BB962C8B-B14F-4D97-AF65-F5344CB8AC3E}">
        <p14:creationId xmlns:p14="http://schemas.microsoft.com/office/powerpoint/2010/main" val="501395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690E5A-C7AB-4EB5-9A61-936932515C43}"/>
              </a:ext>
            </a:extLst>
          </p:cNvPr>
          <p:cNvSpPr/>
          <p:nvPr/>
        </p:nvSpPr>
        <p:spPr>
          <a:xfrm>
            <a:off x="-1" y="226752"/>
            <a:ext cx="11029362" cy="425501"/>
          </a:xfrm>
          <a:prstGeom prst="rect">
            <a:avLst/>
          </a:prstGeom>
        </p:spPr>
        <p:txBody>
          <a:bodyPr wrap="square">
            <a:spAutoFit/>
          </a:bodyPr>
          <a:lstStyle/>
          <a:p>
            <a:pPr marL="457200" marR="0" algn="just">
              <a:lnSpc>
                <a:spcPct val="115000"/>
              </a:lnSpc>
              <a:spcBef>
                <a:spcPts val="0"/>
              </a:spcBef>
              <a:spcAft>
                <a:spcPts val="0"/>
              </a:spcAft>
            </a:pPr>
            <a:r>
              <a:rPr lang="en-US" sz="2000" b="1" dirty="0">
                <a:latin typeface="Calibri" panose="020F0502020204030204" pitchFamily="34" charset="0"/>
                <a:ea typeface="Calibri" panose="020F0502020204030204" pitchFamily="34" charset="0"/>
                <a:cs typeface="Cordia New" panose="020B0304020202020204" pitchFamily="34" charset="-34"/>
              </a:rPr>
              <a:t>Set 6: Perform Queries and Sub-queries operations and display the result using SELECT statement </a:t>
            </a:r>
          </a:p>
        </p:txBody>
      </p:sp>
      <p:sp>
        <p:nvSpPr>
          <p:cNvPr id="5" name="TextBox 4">
            <a:extLst>
              <a:ext uri="{FF2B5EF4-FFF2-40B4-BE49-F238E27FC236}">
                <a16:creationId xmlns:a16="http://schemas.microsoft.com/office/drawing/2014/main" id="{D40741B4-7B97-4950-BC13-61B61BC9280F}"/>
              </a:ext>
            </a:extLst>
          </p:cNvPr>
          <p:cNvSpPr txBox="1"/>
          <p:nvPr/>
        </p:nvSpPr>
        <p:spPr>
          <a:xfrm>
            <a:off x="532827" y="849174"/>
            <a:ext cx="10765410" cy="4431983"/>
          </a:xfrm>
          <a:prstGeom prst="rect">
            <a:avLst/>
          </a:prstGeom>
          <a:noFill/>
        </p:spPr>
        <p:txBody>
          <a:bodyPr wrap="square" rtlCol="0">
            <a:spAutoFit/>
          </a:bodyPr>
          <a:lstStyle/>
          <a:p>
            <a:r>
              <a:rPr lang="en-US" sz="2400" b="1" dirty="0"/>
              <a:t>Queries: 							</a:t>
            </a:r>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sz="2400" b="1" dirty="0"/>
          </a:p>
          <a:p>
            <a:endParaRPr lang="en-US" b="1" dirty="0"/>
          </a:p>
        </p:txBody>
      </p:sp>
      <p:pic>
        <p:nvPicPr>
          <p:cNvPr id="11" name="Picture 10">
            <a:extLst>
              <a:ext uri="{FF2B5EF4-FFF2-40B4-BE49-F238E27FC236}">
                <a16:creationId xmlns:a16="http://schemas.microsoft.com/office/drawing/2014/main" id="{3456C499-AEBD-154F-A6F7-A0D3E09CE2C3}"/>
              </a:ext>
            </a:extLst>
          </p:cNvPr>
          <p:cNvPicPr>
            <a:picLocks noChangeAspect="1"/>
          </p:cNvPicPr>
          <p:nvPr/>
        </p:nvPicPr>
        <p:blipFill>
          <a:blip r:embed="rId2"/>
          <a:stretch>
            <a:fillRect/>
          </a:stretch>
        </p:blipFill>
        <p:spPr>
          <a:xfrm>
            <a:off x="893763" y="1361365"/>
            <a:ext cx="9260171" cy="4135270"/>
          </a:xfrm>
          <a:prstGeom prst="rect">
            <a:avLst/>
          </a:prstGeom>
        </p:spPr>
      </p:pic>
    </p:spTree>
    <p:extLst>
      <p:ext uri="{BB962C8B-B14F-4D97-AF65-F5344CB8AC3E}">
        <p14:creationId xmlns:p14="http://schemas.microsoft.com/office/powerpoint/2010/main" val="3980081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2F19B711-C590-44D1-9AA8-9F143B0ED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5">
            <a:extLst>
              <a:ext uri="{FF2B5EF4-FFF2-40B4-BE49-F238E27FC236}">
                <a16:creationId xmlns:a16="http://schemas.microsoft.com/office/drawing/2014/main" id="{C0C79CF2-6A1C-4636-84CE-ABB2BE191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A5D17DF-AD65-402C-A95C-F13C770C9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56CF33-26F1-439C-9301-B8406F21093F}"/>
              </a:ext>
            </a:extLst>
          </p:cNvPr>
          <p:cNvSpPr txBox="1"/>
          <p:nvPr/>
        </p:nvSpPr>
        <p:spPr>
          <a:xfrm>
            <a:off x="1198880" y="1087120"/>
            <a:ext cx="3799840" cy="461665"/>
          </a:xfrm>
          <a:prstGeom prst="rect">
            <a:avLst/>
          </a:prstGeom>
          <a:noFill/>
        </p:spPr>
        <p:txBody>
          <a:bodyPr wrap="square" rtlCol="0">
            <a:spAutoFit/>
          </a:bodyPr>
          <a:lstStyle/>
          <a:p>
            <a:r>
              <a:rPr lang="en-US" sz="2400" b="1" dirty="0">
                <a:solidFill>
                  <a:schemeClr val="accent4">
                    <a:lumMod val="75000"/>
                  </a:schemeClr>
                </a:solidFill>
              </a:rPr>
              <a:t>SUBQUERIES:</a:t>
            </a:r>
            <a:endParaRPr lang="en-US" sz="2000" b="1" dirty="0">
              <a:solidFill>
                <a:schemeClr val="accent4">
                  <a:lumMod val="75000"/>
                </a:schemeClr>
              </a:solidFill>
            </a:endParaRPr>
          </a:p>
        </p:txBody>
      </p:sp>
      <p:pic>
        <p:nvPicPr>
          <p:cNvPr id="2" name="Picture 1">
            <a:extLst>
              <a:ext uri="{FF2B5EF4-FFF2-40B4-BE49-F238E27FC236}">
                <a16:creationId xmlns:a16="http://schemas.microsoft.com/office/drawing/2014/main" id="{48252E20-D378-0948-8E43-C7AA4C263411}"/>
              </a:ext>
            </a:extLst>
          </p:cNvPr>
          <p:cNvPicPr>
            <a:picLocks noChangeAspect="1"/>
          </p:cNvPicPr>
          <p:nvPr/>
        </p:nvPicPr>
        <p:blipFill>
          <a:blip r:embed="rId2"/>
          <a:stretch>
            <a:fillRect/>
          </a:stretch>
        </p:blipFill>
        <p:spPr>
          <a:xfrm>
            <a:off x="805096" y="1842449"/>
            <a:ext cx="10140408" cy="4135270"/>
          </a:xfrm>
          <a:prstGeom prst="rect">
            <a:avLst/>
          </a:prstGeom>
        </p:spPr>
      </p:pic>
    </p:spTree>
    <p:extLst>
      <p:ext uri="{BB962C8B-B14F-4D97-AF65-F5344CB8AC3E}">
        <p14:creationId xmlns:p14="http://schemas.microsoft.com/office/powerpoint/2010/main" val="542628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2EE2B5-1C64-4FE4-9B5A-DA9DF44C9CA6}"/>
              </a:ext>
            </a:extLst>
          </p:cNvPr>
          <p:cNvSpPr>
            <a:spLocks noGrp="1"/>
          </p:cNvSpPr>
          <p:nvPr>
            <p:ph idx="1"/>
          </p:nvPr>
        </p:nvSpPr>
        <p:spPr>
          <a:xfrm>
            <a:off x="838200" y="2548467"/>
            <a:ext cx="4595071" cy="3628495"/>
          </a:xfrm>
        </p:spPr>
        <p:txBody>
          <a:bodyPr>
            <a:normAutofit/>
          </a:bodyPr>
          <a:lstStyle/>
          <a:p>
            <a:r>
              <a:rPr lang="en-US" sz="2000"/>
              <a:t>Set 7: Create four different users (Admin, Tester, Developer and User) with different privilege settings and display access differentiation among four users. Use GRANT and REVOKE command to give/remove additional access/rights to DB. </a:t>
            </a:r>
          </a:p>
          <a:p>
            <a:endParaRPr lang="en-US" sz="2000"/>
          </a:p>
        </p:txBody>
      </p:sp>
      <p:sp>
        <p:nvSpPr>
          <p:cNvPr id="46" name="Rectangle 38">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0">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2">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905B1465-B905-406D-B6C9-3225EA7CF7D3}"/>
              </a:ext>
            </a:extLst>
          </p:cNvPr>
          <p:cNvPicPr>
            <a:picLocks noChangeAspect="1"/>
          </p:cNvPicPr>
          <p:nvPr/>
        </p:nvPicPr>
        <p:blipFill>
          <a:blip r:embed="rId2"/>
          <a:stretch>
            <a:fillRect/>
          </a:stretch>
        </p:blipFill>
        <p:spPr>
          <a:xfrm>
            <a:off x="6297421" y="149014"/>
            <a:ext cx="2480819" cy="3231594"/>
          </a:xfrm>
          <a:prstGeom prst="rect">
            <a:avLst/>
          </a:prstGeom>
        </p:spPr>
      </p:pic>
      <p:sp>
        <p:nvSpPr>
          <p:cNvPr id="45" name="Rectangle 44">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6160517-0E3C-4421-B177-ECB935DF71F5}"/>
              </a:ext>
            </a:extLst>
          </p:cNvPr>
          <p:cNvPicPr>
            <a:picLocks noChangeAspect="1"/>
          </p:cNvPicPr>
          <p:nvPr/>
        </p:nvPicPr>
        <p:blipFill>
          <a:blip r:embed="rId3"/>
          <a:stretch>
            <a:fillRect/>
          </a:stretch>
        </p:blipFill>
        <p:spPr>
          <a:xfrm>
            <a:off x="9189624" y="181187"/>
            <a:ext cx="3002281" cy="3020906"/>
          </a:xfrm>
          <a:prstGeom prst="rect">
            <a:avLst/>
          </a:prstGeom>
        </p:spPr>
      </p:pic>
      <p:pic>
        <p:nvPicPr>
          <p:cNvPr id="10" name="Picture 9">
            <a:extLst>
              <a:ext uri="{FF2B5EF4-FFF2-40B4-BE49-F238E27FC236}">
                <a16:creationId xmlns:a16="http://schemas.microsoft.com/office/drawing/2014/main" id="{04F1C651-78F8-49BA-8B9A-145E5378D872}"/>
              </a:ext>
            </a:extLst>
          </p:cNvPr>
          <p:cNvPicPr>
            <a:picLocks noChangeAspect="1"/>
          </p:cNvPicPr>
          <p:nvPr/>
        </p:nvPicPr>
        <p:blipFill>
          <a:blip r:embed="rId4"/>
          <a:stretch>
            <a:fillRect/>
          </a:stretch>
        </p:blipFill>
        <p:spPr>
          <a:xfrm>
            <a:off x="6379034" y="3615265"/>
            <a:ext cx="4380406" cy="3061548"/>
          </a:xfrm>
          <a:prstGeom prst="rect">
            <a:avLst/>
          </a:prstGeom>
        </p:spPr>
      </p:pic>
    </p:spTree>
    <p:extLst>
      <p:ext uri="{BB962C8B-B14F-4D97-AF65-F5344CB8AC3E}">
        <p14:creationId xmlns:p14="http://schemas.microsoft.com/office/powerpoint/2010/main" val="17298550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39137F0-71D6-4F44-A649-B27FDE5559F4}"/>
              </a:ext>
            </a:extLst>
          </p:cNvPr>
          <p:cNvSpPr txBox="1"/>
          <p:nvPr/>
        </p:nvSpPr>
        <p:spPr>
          <a:xfrm>
            <a:off x="741680" y="589280"/>
            <a:ext cx="3302000" cy="461665"/>
          </a:xfrm>
          <a:prstGeom prst="rect">
            <a:avLst/>
          </a:prstGeom>
          <a:noFill/>
        </p:spPr>
        <p:txBody>
          <a:bodyPr wrap="square" rtlCol="0">
            <a:spAutoFit/>
          </a:bodyPr>
          <a:lstStyle/>
          <a:p>
            <a:r>
              <a:rPr lang="en-US" sz="2400" b="1" u="sng" dirty="0">
                <a:solidFill>
                  <a:schemeClr val="accent4">
                    <a:lumMod val="75000"/>
                  </a:schemeClr>
                </a:solidFill>
                <a:effectLst>
                  <a:outerShdw blurRad="38100" dist="38100" dir="2700000" algn="tl">
                    <a:srgbClr val="000000">
                      <a:alpha val="43137"/>
                    </a:srgbClr>
                  </a:outerShdw>
                </a:effectLst>
              </a:rPr>
              <a:t>Result:</a:t>
            </a:r>
          </a:p>
        </p:txBody>
      </p:sp>
      <p:pic>
        <p:nvPicPr>
          <p:cNvPr id="5" name="Picture 4">
            <a:extLst>
              <a:ext uri="{FF2B5EF4-FFF2-40B4-BE49-F238E27FC236}">
                <a16:creationId xmlns:a16="http://schemas.microsoft.com/office/drawing/2014/main" id="{8046E1B3-49B4-48C7-B551-0DC2B0D8DF95}"/>
              </a:ext>
            </a:extLst>
          </p:cNvPr>
          <p:cNvPicPr>
            <a:picLocks noChangeAspect="1"/>
          </p:cNvPicPr>
          <p:nvPr/>
        </p:nvPicPr>
        <p:blipFill>
          <a:blip r:embed="rId2"/>
          <a:stretch>
            <a:fillRect/>
          </a:stretch>
        </p:blipFill>
        <p:spPr>
          <a:xfrm>
            <a:off x="814337" y="1450478"/>
            <a:ext cx="4474100" cy="1215073"/>
          </a:xfrm>
          <a:prstGeom prst="rect">
            <a:avLst/>
          </a:prstGeom>
        </p:spPr>
      </p:pic>
      <p:pic>
        <p:nvPicPr>
          <p:cNvPr id="6" name="Picture 5">
            <a:extLst>
              <a:ext uri="{FF2B5EF4-FFF2-40B4-BE49-F238E27FC236}">
                <a16:creationId xmlns:a16="http://schemas.microsoft.com/office/drawing/2014/main" id="{BE921C1B-DC4A-4A16-9F1E-450C548DEBB2}"/>
              </a:ext>
            </a:extLst>
          </p:cNvPr>
          <p:cNvPicPr>
            <a:picLocks noChangeAspect="1"/>
          </p:cNvPicPr>
          <p:nvPr/>
        </p:nvPicPr>
        <p:blipFill>
          <a:blip r:embed="rId3"/>
          <a:stretch>
            <a:fillRect/>
          </a:stretch>
        </p:blipFill>
        <p:spPr>
          <a:xfrm>
            <a:off x="6096000" y="1304606"/>
            <a:ext cx="5404701" cy="981393"/>
          </a:xfrm>
          <a:prstGeom prst="rect">
            <a:avLst/>
          </a:prstGeom>
        </p:spPr>
      </p:pic>
      <p:pic>
        <p:nvPicPr>
          <p:cNvPr id="7" name="Picture 6">
            <a:extLst>
              <a:ext uri="{FF2B5EF4-FFF2-40B4-BE49-F238E27FC236}">
                <a16:creationId xmlns:a16="http://schemas.microsoft.com/office/drawing/2014/main" id="{CEFF5B36-E44B-4500-AA5A-2F5E3105817D}"/>
              </a:ext>
            </a:extLst>
          </p:cNvPr>
          <p:cNvPicPr>
            <a:picLocks noChangeAspect="1"/>
          </p:cNvPicPr>
          <p:nvPr/>
        </p:nvPicPr>
        <p:blipFill>
          <a:blip r:embed="rId4"/>
          <a:stretch>
            <a:fillRect/>
          </a:stretch>
        </p:blipFill>
        <p:spPr>
          <a:xfrm>
            <a:off x="741680" y="3036747"/>
            <a:ext cx="4474100" cy="1042035"/>
          </a:xfrm>
          <a:prstGeom prst="rect">
            <a:avLst/>
          </a:prstGeom>
        </p:spPr>
      </p:pic>
      <p:pic>
        <p:nvPicPr>
          <p:cNvPr id="8" name="Picture 7">
            <a:extLst>
              <a:ext uri="{FF2B5EF4-FFF2-40B4-BE49-F238E27FC236}">
                <a16:creationId xmlns:a16="http://schemas.microsoft.com/office/drawing/2014/main" id="{9A8E340E-2E25-4347-B528-3FE7AA554471}"/>
              </a:ext>
            </a:extLst>
          </p:cNvPr>
          <p:cNvPicPr>
            <a:picLocks noChangeAspect="1"/>
          </p:cNvPicPr>
          <p:nvPr/>
        </p:nvPicPr>
        <p:blipFill>
          <a:blip r:embed="rId5"/>
          <a:stretch>
            <a:fillRect/>
          </a:stretch>
        </p:blipFill>
        <p:spPr>
          <a:xfrm>
            <a:off x="6106159" y="3138487"/>
            <a:ext cx="5394541" cy="1165909"/>
          </a:xfrm>
          <a:prstGeom prst="rect">
            <a:avLst/>
          </a:prstGeom>
        </p:spPr>
      </p:pic>
      <p:pic>
        <p:nvPicPr>
          <p:cNvPr id="9" name="Picture 8">
            <a:extLst>
              <a:ext uri="{FF2B5EF4-FFF2-40B4-BE49-F238E27FC236}">
                <a16:creationId xmlns:a16="http://schemas.microsoft.com/office/drawing/2014/main" id="{09D54687-57B0-447B-A14D-258617589306}"/>
              </a:ext>
            </a:extLst>
          </p:cNvPr>
          <p:cNvPicPr>
            <a:picLocks noChangeAspect="1"/>
          </p:cNvPicPr>
          <p:nvPr/>
        </p:nvPicPr>
        <p:blipFill>
          <a:blip r:embed="rId6"/>
          <a:stretch>
            <a:fillRect/>
          </a:stretch>
        </p:blipFill>
        <p:spPr>
          <a:xfrm>
            <a:off x="814337" y="4769482"/>
            <a:ext cx="4474099" cy="669783"/>
          </a:xfrm>
          <a:prstGeom prst="rect">
            <a:avLst/>
          </a:prstGeom>
        </p:spPr>
      </p:pic>
      <p:pic>
        <p:nvPicPr>
          <p:cNvPr id="10" name="Picture 9">
            <a:extLst>
              <a:ext uri="{FF2B5EF4-FFF2-40B4-BE49-F238E27FC236}">
                <a16:creationId xmlns:a16="http://schemas.microsoft.com/office/drawing/2014/main" id="{B5010220-00EC-4B59-B99D-6569CE595D3C}"/>
              </a:ext>
            </a:extLst>
          </p:cNvPr>
          <p:cNvPicPr>
            <a:picLocks noChangeAspect="1"/>
          </p:cNvPicPr>
          <p:nvPr/>
        </p:nvPicPr>
        <p:blipFill>
          <a:blip r:embed="rId7"/>
          <a:stretch>
            <a:fillRect/>
          </a:stretch>
        </p:blipFill>
        <p:spPr>
          <a:xfrm>
            <a:off x="6131212" y="4766359"/>
            <a:ext cx="5369488" cy="660875"/>
          </a:xfrm>
          <a:prstGeom prst="rect">
            <a:avLst/>
          </a:prstGeom>
        </p:spPr>
      </p:pic>
      <p:pic>
        <p:nvPicPr>
          <p:cNvPr id="11" name="Picture 10">
            <a:extLst>
              <a:ext uri="{FF2B5EF4-FFF2-40B4-BE49-F238E27FC236}">
                <a16:creationId xmlns:a16="http://schemas.microsoft.com/office/drawing/2014/main" id="{29796DFE-82E8-4418-9B44-498507178149}"/>
              </a:ext>
            </a:extLst>
          </p:cNvPr>
          <p:cNvPicPr>
            <a:picLocks noChangeAspect="1"/>
          </p:cNvPicPr>
          <p:nvPr/>
        </p:nvPicPr>
        <p:blipFill>
          <a:blip r:embed="rId8"/>
          <a:stretch>
            <a:fillRect/>
          </a:stretch>
        </p:blipFill>
        <p:spPr>
          <a:xfrm>
            <a:off x="814337" y="5778631"/>
            <a:ext cx="4474099" cy="778867"/>
          </a:xfrm>
          <a:prstGeom prst="rect">
            <a:avLst/>
          </a:prstGeom>
        </p:spPr>
      </p:pic>
      <p:pic>
        <p:nvPicPr>
          <p:cNvPr id="12" name="Picture 11">
            <a:extLst>
              <a:ext uri="{FF2B5EF4-FFF2-40B4-BE49-F238E27FC236}">
                <a16:creationId xmlns:a16="http://schemas.microsoft.com/office/drawing/2014/main" id="{A624BF57-38C4-4164-8307-7518A267F8CA}"/>
              </a:ext>
            </a:extLst>
          </p:cNvPr>
          <p:cNvPicPr>
            <a:picLocks noChangeAspect="1"/>
          </p:cNvPicPr>
          <p:nvPr/>
        </p:nvPicPr>
        <p:blipFill>
          <a:blip r:embed="rId9"/>
          <a:stretch>
            <a:fillRect/>
          </a:stretch>
        </p:blipFill>
        <p:spPr>
          <a:xfrm>
            <a:off x="6131212" y="5778630"/>
            <a:ext cx="5369488" cy="660875"/>
          </a:xfrm>
          <a:prstGeom prst="rect">
            <a:avLst/>
          </a:prstGeom>
        </p:spPr>
      </p:pic>
    </p:spTree>
    <p:extLst>
      <p:ext uri="{BB962C8B-B14F-4D97-AF65-F5344CB8AC3E}">
        <p14:creationId xmlns:p14="http://schemas.microsoft.com/office/powerpoint/2010/main" val="1384615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2243DB-D1FE-406C-BDA2-6AE7FA3B7CC5}"/>
              </a:ext>
            </a:extLst>
          </p:cNvPr>
          <p:cNvSpPr txBox="1"/>
          <p:nvPr/>
        </p:nvSpPr>
        <p:spPr>
          <a:xfrm>
            <a:off x="838200" y="377072"/>
            <a:ext cx="9814089" cy="738664"/>
          </a:xfrm>
          <a:prstGeom prst="rect">
            <a:avLst/>
          </a:prstGeom>
          <a:noFill/>
        </p:spPr>
        <p:txBody>
          <a:bodyPr wrap="square" rtlCol="0">
            <a:spAutoFit/>
          </a:bodyPr>
          <a:lstStyle/>
          <a:p>
            <a:r>
              <a:rPr lang="en-US" sz="2400" b="1" dirty="0"/>
              <a:t>Set 8: Create two examples of STORED PROCEDURE and display the results. </a:t>
            </a:r>
          </a:p>
          <a:p>
            <a:endParaRPr lang="en-US" dirty="0"/>
          </a:p>
        </p:txBody>
      </p:sp>
      <p:sp>
        <p:nvSpPr>
          <p:cNvPr id="5" name="TextBox 4">
            <a:extLst>
              <a:ext uri="{FF2B5EF4-FFF2-40B4-BE49-F238E27FC236}">
                <a16:creationId xmlns:a16="http://schemas.microsoft.com/office/drawing/2014/main" id="{FE4B14FE-6A1B-482E-A4ED-3E47750CA408}"/>
              </a:ext>
            </a:extLst>
          </p:cNvPr>
          <p:cNvSpPr txBox="1"/>
          <p:nvPr/>
        </p:nvSpPr>
        <p:spPr>
          <a:xfrm>
            <a:off x="838200" y="1461155"/>
            <a:ext cx="4656841" cy="3785652"/>
          </a:xfrm>
          <a:prstGeom prst="rect">
            <a:avLst/>
          </a:prstGeom>
          <a:noFill/>
        </p:spPr>
        <p:txBody>
          <a:bodyPr wrap="square" rtlCol="0">
            <a:spAutoFit/>
          </a:bodyPr>
          <a:lstStyle/>
          <a:p>
            <a:r>
              <a:rPr lang="en-US" sz="2400" b="1" u="sng" dirty="0">
                <a:solidFill>
                  <a:schemeClr val="accent4">
                    <a:lumMod val="75000"/>
                  </a:schemeClr>
                </a:solidFill>
              </a:rPr>
              <a:t>Stored Procedures:</a:t>
            </a:r>
          </a:p>
          <a:p>
            <a:r>
              <a:rPr lang="en-US" dirty="0"/>
              <a:t>A stored procedure is a prepared SQL code that you can save, so the code can be reused over and over again.</a:t>
            </a:r>
          </a:p>
          <a:p>
            <a:endParaRPr lang="en-US" dirty="0"/>
          </a:p>
          <a:p>
            <a:r>
              <a:rPr lang="en-US" dirty="0"/>
              <a:t>So if you have an SQL query that you write over and over again, save it as a stored procedure, and then just call it to execute it.</a:t>
            </a:r>
          </a:p>
          <a:p>
            <a:endParaRPr lang="en-US" dirty="0"/>
          </a:p>
          <a:p>
            <a:r>
              <a:rPr lang="en-US" dirty="0"/>
              <a:t>You can also pass parameters to a stored procedure, so that the stored procedure can act based on the parameter value(s) that is passed.</a:t>
            </a:r>
          </a:p>
          <a:p>
            <a:endParaRPr lang="en-US" dirty="0"/>
          </a:p>
        </p:txBody>
      </p:sp>
      <p:sp>
        <p:nvSpPr>
          <p:cNvPr id="8" name="TextBox 7">
            <a:extLst>
              <a:ext uri="{FF2B5EF4-FFF2-40B4-BE49-F238E27FC236}">
                <a16:creationId xmlns:a16="http://schemas.microsoft.com/office/drawing/2014/main" id="{A3E95FE7-998C-4A8E-915F-28880ADC774E}"/>
              </a:ext>
            </a:extLst>
          </p:cNvPr>
          <p:cNvSpPr txBox="1"/>
          <p:nvPr/>
        </p:nvSpPr>
        <p:spPr>
          <a:xfrm>
            <a:off x="5745244" y="1461155"/>
            <a:ext cx="2911076" cy="461665"/>
          </a:xfrm>
          <a:prstGeom prst="rect">
            <a:avLst/>
          </a:prstGeom>
          <a:noFill/>
        </p:spPr>
        <p:txBody>
          <a:bodyPr wrap="square" rtlCol="0">
            <a:spAutoFit/>
          </a:bodyPr>
          <a:lstStyle/>
          <a:p>
            <a:r>
              <a:rPr lang="en-US" sz="2400" b="1" u="sng" dirty="0">
                <a:solidFill>
                  <a:schemeClr val="accent4">
                    <a:lumMod val="75000"/>
                  </a:schemeClr>
                </a:solidFill>
              </a:rPr>
              <a:t>EXAMPLE 1:</a:t>
            </a:r>
          </a:p>
        </p:txBody>
      </p:sp>
      <p:pic>
        <p:nvPicPr>
          <p:cNvPr id="2" name="Picture 1">
            <a:extLst>
              <a:ext uri="{FF2B5EF4-FFF2-40B4-BE49-F238E27FC236}">
                <a16:creationId xmlns:a16="http://schemas.microsoft.com/office/drawing/2014/main" id="{DC06EF18-C2E9-C24A-9F61-4470BB3A800F}"/>
              </a:ext>
            </a:extLst>
          </p:cNvPr>
          <p:cNvPicPr>
            <a:picLocks noChangeAspect="1"/>
          </p:cNvPicPr>
          <p:nvPr/>
        </p:nvPicPr>
        <p:blipFill>
          <a:blip r:embed="rId2"/>
          <a:stretch>
            <a:fillRect/>
          </a:stretch>
        </p:blipFill>
        <p:spPr>
          <a:xfrm>
            <a:off x="5745244" y="2538484"/>
            <a:ext cx="6446755" cy="3285060"/>
          </a:xfrm>
          <a:prstGeom prst="rect">
            <a:avLst/>
          </a:prstGeom>
        </p:spPr>
      </p:pic>
    </p:spTree>
    <p:extLst>
      <p:ext uri="{BB962C8B-B14F-4D97-AF65-F5344CB8AC3E}">
        <p14:creationId xmlns:p14="http://schemas.microsoft.com/office/powerpoint/2010/main" val="2087443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41FF3F-B235-4A69-8DCB-310A51BDDC84}"/>
              </a:ext>
            </a:extLst>
          </p:cNvPr>
          <p:cNvSpPr txBox="1"/>
          <p:nvPr/>
        </p:nvSpPr>
        <p:spPr>
          <a:xfrm>
            <a:off x="999241" y="556181"/>
            <a:ext cx="10190375" cy="461665"/>
          </a:xfrm>
          <a:prstGeom prst="rect">
            <a:avLst/>
          </a:prstGeom>
          <a:noFill/>
        </p:spPr>
        <p:txBody>
          <a:bodyPr wrap="square" rtlCol="0">
            <a:spAutoFit/>
          </a:bodyPr>
          <a:lstStyle/>
          <a:p>
            <a:r>
              <a:rPr lang="en-US" sz="2400" b="1" u="sng" dirty="0">
                <a:solidFill>
                  <a:schemeClr val="accent4">
                    <a:lumMod val="75000"/>
                  </a:schemeClr>
                </a:solidFill>
              </a:rPr>
              <a:t>EXAMPLE 2:</a:t>
            </a:r>
          </a:p>
        </p:txBody>
      </p:sp>
      <p:pic>
        <p:nvPicPr>
          <p:cNvPr id="2" name="Picture 1">
            <a:extLst>
              <a:ext uri="{FF2B5EF4-FFF2-40B4-BE49-F238E27FC236}">
                <a16:creationId xmlns:a16="http://schemas.microsoft.com/office/drawing/2014/main" id="{554855E5-A411-B648-B5D8-5613E83EE314}"/>
              </a:ext>
            </a:extLst>
          </p:cNvPr>
          <p:cNvPicPr>
            <a:picLocks noChangeAspect="1"/>
          </p:cNvPicPr>
          <p:nvPr/>
        </p:nvPicPr>
        <p:blipFill>
          <a:blip r:embed="rId2"/>
          <a:stretch>
            <a:fillRect/>
          </a:stretch>
        </p:blipFill>
        <p:spPr>
          <a:xfrm>
            <a:off x="323556" y="1628192"/>
            <a:ext cx="11868443" cy="3136934"/>
          </a:xfrm>
          <a:prstGeom prst="rect">
            <a:avLst/>
          </a:prstGeom>
        </p:spPr>
      </p:pic>
    </p:spTree>
    <p:extLst>
      <p:ext uri="{BB962C8B-B14F-4D97-AF65-F5344CB8AC3E}">
        <p14:creationId xmlns:p14="http://schemas.microsoft.com/office/powerpoint/2010/main" val="1615470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CA888B-2311-42EB-A38F-D2832C5B54BF}"/>
              </a:ext>
            </a:extLst>
          </p:cNvPr>
          <p:cNvSpPr/>
          <p:nvPr/>
        </p:nvSpPr>
        <p:spPr>
          <a:xfrm>
            <a:off x="483908" y="274172"/>
            <a:ext cx="10441757" cy="707886"/>
          </a:xfrm>
          <a:prstGeom prst="rect">
            <a:avLst/>
          </a:prstGeom>
        </p:spPr>
        <p:txBody>
          <a:bodyPr wrap="square">
            <a:spAutoFit/>
          </a:bodyPr>
          <a:lstStyle/>
          <a:p>
            <a:r>
              <a:rPr lang="en-US" sz="2000" b="1" dirty="0">
                <a:latin typeface="Calibri" panose="020F0502020204030204" pitchFamily="34" charset="0"/>
                <a:ea typeface="Calibri" panose="020F0502020204030204" pitchFamily="34" charset="0"/>
                <a:cs typeface="Cordia New" panose="020B0304020202020204" pitchFamily="34" charset="-34"/>
              </a:rPr>
              <a:t>Set 9: Perform COMMIT and ROLLBACK operations with SAVEPOINT/ROLLBACK TO SAVEPOINT. Include the use of LOCK/UNLOCK Table operations. Display result of each operation.</a:t>
            </a:r>
            <a:endParaRPr lang="en-US" sz="2000" b="1" dirty="0"/>
          </a:p>
        </p:txBody>
      </p:sp>
      <p:sp>
        <p:nvSpPr>
          <p:cNvPr id="6" name="TextBox 5">
            <a:extLst>
              <a:ext uri="{FF2B5EF4-FFF2-40B4-BE49-F238E27FC236}">
                <a16:creationId xmlns:a16="http://schemas.microsoft.com/office/drawing/2014/main" id="{BC052C04-EE18-4FC7-B0D4-22C3EE51993E}"/>
              </a:ext>
            </a:extLst>
          </p:cNvPr>
          <p:cNvSpPr txBox="1"/>
          <p:nvPr/>
        </p:nvSpPr>
        <p:spPr>
          <a:xfrm>
            <a:off x="612742" y="1461155"/>
            <a:ext cx="10887959" cy="2462213"/>
          </a:xfrm>
          <a:prstGeom prst="rect">
            <a:avLst/>
          </a:prstGeom>
          <a:noFill/>
        </p:spPr>
        <p:txBody>
          <a:bodyPr wrap="square" rtlCol="0">
            <a:spAutoFit/>
          </a:bodyPr>
          <a:lstStyle/>
          <a:p>
            <a:r>
              <a:rPr lang="en-US" sz="2000" b="1" u="sng" dirty="0">
                <a:solidFill>
                  <a:schemeClr val="accent4">
                    <a:lumMod val="75000"/>
                  </a:schemeClr>
                </a:solidFill>
              </a:rPr>
              <a:t>COMMIT</a:t>
            </a:r>
            <a:r>
              <a:rPr lang="en-US" dirty="0"/>
              <a:t> – Statement used to terminate a transaction and to save all changes made by the transaction to the database. </a:t>
            </a:r>
          </a:p>
          <a:p>
            <a:r>
              <a:rPr lang="en-US" sz="2000" b="1" u="sng" dirty="0">
                <a:solidFill>
                  <a:schemeClr val="accent4">
                    <a:lumMod val="75000"/>
                  </a:schemeClr>
                </a:solidFill>
              </a:rPr>
              <a:t>ROLLBACK </a:t>
            </a:r>
            <a:r>
              <a:rPr lang="en-US" sz="2000" dirty="0"/>
              <a:t>– </a:t>
            </a:r>
            <a:r>
              <a:rPr lang="en-US" dirty="0"/>
              <a:t>Statement allows to rollback a transaction to a predetermined marker (</a:t>
            </a:r>
            <a:r>
              <a:rPr lang="en-US" dirty="0" err="1"/>
              <a:t>savepoint</a:t>
            </a:r>
            <a:r>
              <a:rPr lang="en-US" dirty="0"/>
              <a:t>)</a:t>
            </a:r>
          </a:p>
          <a:p>
            <a:endParaRPr lang="en-US" dirty="0"/>
          </a:p>
          <a:p>
            <a:r>
              <a:rPr lang="en-US" sz="2000" b="1" u="sng" dirty="0">
                <a:solidFill>
                  <a:schemeClr val="accent4">
                    <a:lumMod val="75000"/>
                  </a:schemeClr>
                </a:solidFill>
              </a:rPr>
              <a:t>SAVEPOINT </a:t>
            </a:r>
            <a:r>
              <a:rPr lang="en-US" sz="2000" dirty="0"/>
              <a:t>– defines a marker in transaction</a:t>
            </a:r>
          </a:p>
          <a:p>
            <a:endParaRPr lang="en-US" sz="2000" b="1" u="sng" dirty="0">
              <a:solidFill>
                <a:schemeClr val="accent4">
                  <a:lumMod val="75000"/>
                </a:schemeClr>
              </a:solidFill>
            </a:endParaRPr>
          </a:p>
          <a:p>
            <a:endParaRPr lang="en-US" sz="2000" b="1" u="sng" dirty="0">
              <a:solidFill>
                <a:schemeClr val="accent4">
                  <a:lumMod val="75000"/>
                </a:schemeClr>
              </a:solidFill>
            </a:endParaRPr>
          </a:p>
          <a:p>
            <a:endParaRPr lang="en-US" b="1" u="sng" dirty="0">
              <a:solidFill>
                <a:schemeClr val="accent4">
                  <a:lumMod val="75000"/>
                </a:schemeClr>
              </a:solidFill>
            </a:endParaRPr>
          </a:p>
        </p:txBody>
      </p:sp>
      <p:pic>
        <p:nvPicPr>
          <p:cNvPr id="2" name="Picture 1">
            <a:extLst>
              <a:ext uri="{FF2B5EF4-FFF2-40B4-BE49-F238E27FC236}">
                <a16:creationId xmlns:a16="http://schemas.microsoft.com/office/drawing/2014/main" id="{7AB7ECF7-C633-4044-B21D-398D37B9DAEC}"/>
              </a:ext>
            </a:extLst>
          </p:cNvPr>
          <p:cNvPicPr>
            <a:picLocks noChangeAspect="1"/>
          </p:cNvPicPr>
          <p:nvPr/>
        </p:nvPicPr>
        <p:blipFill>
          <a:blip r:embed="rId2"/>
          <a:stretch>
            <a:fillRect/>
          </a:stretch>
        </p:blipFill>
        <p:spPr>
          <a:xfrm>
            <a:off x="483908" y="3429000"/>
            <a:ext cx="10887959" cy="3005154"/>
          </a:xfrm>
          <a:prstGeom prst="rect">
            <a:avLst/>
          </a:prstGeom>
        </p:spPr>
      </p:pic>
    </p:spTree>
    <p:extLst>
      <p:ext uri="{BB962C8B-B14F-4D97-AF65-F5344CB8AC3E}">
        <p14:creationId xmlns:p14="http://schemas.microsoft.com/office/powerpoint/2010/main" val="88539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72C3F7F-86A4-4932-8EF0-F05335EA90E9}"/>
              </a:ext>
            </a:extLst>
          </p:cNvPr>
          <p:cNvSpPr txBox="1"/>
          <p:nvPr/>
        </p:nvSpPr>
        <p:spPr>
          <a:xfrm>
            <a:off x="401828" y="345440"/>
            <a:ext cx="4139692" cy="1981199"/>
          </a:xfrm>
          <a:prstGeom prst="rect">
            <a:avLst/>
          </a:prstGeom>
          <a:noFill/>
          <a:ln w="19050">
            <a:solidFill>
              <a:schemeClr val="bg1"/>
            </a:solidFill>
          </a:ln>
        </p:spPr>
        <p:txBody>
          <a:bodyPr vert="horz" wrap="square" lIns="91440" tIns="45720" rIns="91440" bIns="45720" rtlCol="0" anchor="ctr">
            <a:normAutofit/>
          </a:bodyPr>
          <a:lstStyle/>
          <a:p>
            <a:pPr algn="ctr">
              <a:lnSpc>
                <a:spcPct val="90000"/>
              </a:lnSpc>
              <a:spcBef>
                <a:spcPct val="0"/>
              </a:spcBef>
              <a:spcAft>
                <a:spcPts val="600"/>
              </a:spcAft>
            </a:pPr>
            <a:endParaRPr lang="en-US" sz="2400" b="1" kern="1200" dirty="0">
              <a:solidFill>
                <a:schemeClr val="bg1"/>
              </a:solidFill>
              <a:latin typeface="+mj-lt"/>
              <a:ea typeface="+mj-ea"/>
              <a:cs typeface="+mj-cs"/>
            </a:endParaRPr>
          </a:p>
          <a:p>
            <a:pPr algn="ctr">
              <a:lnSpc>
                <a:spcPct val="90000"/>
              </a:lnSpc>
              <a:spcBef>
                <a:spcPct val="0"/>
              </a:spcBef>
              <a:spcAft>
                <a:spcPts val="600"/>
              </a:spcAft>
            </a:pPr>
            <a:r>
              <a:rPr lang="en-US" sz="2400" b="1" kern="1200" dirty="0">
                <a:solidFill>
                  <a:schemeClr val="bg1"/>
                </a:solidFill>
                <a:latin typeface="+mj-lt"/>
                <a:ea typeface="+mj-ea"/>
                <a:cs typeface="+mj-cs"/>
              </a:rPr>
              <a:t>Set 10: Perform Triggers operations using INSERT, UPDATE, DELETE and display result </a:t>
            </a:r>
          </a:p>
          <a:p>
            <a:pPr algn="ctr">
              <a:lnSpc>
                <a:spcPct val="90000"/>
              </a:lnSpc>
              <a:spcBef>
                <a:spcPct val="0"/>
              </a:spcBef>
              <a:spcAft>
                <a:spcPts val="600"/>
              </a:spcAft>
            </a:pPr>
            <a:endParaRPr lang="en-US" sz="2400" kern="1200" dirty="0">
              <a:solidFill>
                <a:schemeClr val="bg1"/>
              </a:solidFill>
              <a:latin typeface="+mj-lt"/>
              <a:ea typeface="+mj-ea"/>
              <a:cs typeface="+mj-cs"/>
            </a:endParaRPr>
          </a:p>
        </p:txBody>
      </p:sp>
      <p:sp>
        <p:nvSpPr>
          <p:cNvPr id="9" name="TextBox 8">
            <a:extLst>
              <a:ext uri="{FF2B5EF4-FFF2-40B4-BE49-F238E27FC236}">
                <a16:creationId xmlns:a16="http://schemas.microsoft.com/office/drawing/2014/main" id="{650406DB-A7D8-4FF2-954F-876116D2B536}"/>
              </a:ext>
            </a:extLst>
          </p:cNvPr>
          <p:cNvSpPr txBox="1"/>
          <p:nvPr/>
        </p:nvSpPr>
        <p:spPr>
          <a:xfrm>
            <a:off x="643468" y="2638044"/>
            <a:ext cx="3363974" cy="341562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solidFill>
              </a:rPr>
              <a:t>A trigger is a named database object that is associated with a table, and that activates when a particular event occurs for the table. </a:t>
            </a:r>
          </a:p>
          <a:p>
            <a:pPr indent="-228600">
              <a:lnSpc>
                <a:spcPct val="90000"/>
              </a:lnSpc>
              <a:spcAft>
                <a:spcPts val="600"/>
              </a:spcAft>
              <a:buFont typeface="Arial" panose="020B0604020202020204" pitchFamily="34" charset="0"/>
              <a:buChar char="•"/>
            </a:pPr>
            <a:r>
              <a:rPr lang="en-US" sz="2000" dirty="0">
                <a:solidFill>
                  <a:schemeClr val="bg1"/>
                </a:solidFill>
              </a:rPr>
              <a:t>A trigger is defined to activate when a statement inserts, updates, or deletes rows in the associated table.</a:t>
            </a:r>
          </a:p>
          <a:p>
            <a:pPr indent="-228600">
              <a:lnSpc>
                <a:spcPct val="90000"/>
              </a:lnSpc>
              <a:spcAft>
                <a:spcPts val="600"/>
              </a:spcAft>
              <a:buFont typeface="Arial" panose="020B0604020202020204" pitchFamily="34" charset="0"/>
              <a:buChar char="•"/>
            </a:pPr>
            <a:endParaRPr lang="en-US" sz="2000" dirty="0">
              <a:solidFill>
                <a:schemeClr val="bg1"/>
              </a:solidFill>
            </a:endParaRP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pic>
        <p:nvPicPr>
          <p:cNvPr id="2" name="Picture 1">
            <a:extLst>
              <a:ext uri="{FF2B5EF4-FFF2-40B4-BE49-F238E27FC236}">
                <a16:creationId xmlns:a16="http://schemas.microsoft.com/office/drawing/2014/main" id="{611326E5-7874-0542-89B8-9A590BB81839}"/>
              </a:ext>
            </a:extLst>
          </p:cNvPr>
          <p:cNvPicPr>
            <a:picLocks noChangeAspect="1"/>
          </p:cNvPicPr>
          <p:nvPr/>
        </p:nvPicPr>
        <p:blipFill>
          <a:blip r:embed="rId2"/>
          <a:stretch>
            <a:fillRect/>
          </a:stretch>
        </p:blipFill>
        <p:spPr>
          <a:xfrm>
            <a:off x="4943348" y="1160356"/>
            <a:ext cx="6493685" cy="3918081"/>
          </a:xfrm>
          <a:prstGeom prst="rect">
            <a:avLst/>
          </a:prstGeom>
        </p:spPr>
      </p:pic>
    </p:spTree>
    <p:extLst>
      <p:ext uri="{BB962C8B-B14F-4D97-AF65-F5344CB8AC3E}">
        <p14:creationId xmlns:p14="http://schemas.microsoft.com/office/powerpoint/2010/main" val="4172303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a:extLst>
              <a:ext uri="{FF2B5EF4-FFF2-40B4-BE49-F238E27FC236}">
                <a16:creationId xmlns:a16="http://schemas.microsoft.com/office/drawing/2014/main" id="{EFFCAF71-1514-4AE8-B269-D78BD471AA5A}"/>
              </a:ext>
            </a:extLst>
          </p:cNvPr>
          <p:cNvGraphicFramePr>
            <a:graphicFrameLocks noGrp="1"/>
          </p:cNvGraphicFramePr>
          <p:nvPr>
            <p:ph idx="1"/>
            <p:extLst>
              <p:ext uri="{D42A27DB-BD31-4B8C-83A1-F6EECF244321}">
                <p14:modId xmlns:p14="http://schemas.microsoft.com/office/powerpoint/2010/main" val="3704838758"/>
              </p:ext>
            </p:extLst>
          </p:nvPr>
        </p:nvGraphicFramePr>
        <p:xfrm>
          <a:off x="2675180" y="1171942"/>
          <a:ext cx="7207373" cy="3829160"/>
        </p:xfrm>
        <a:graphic>
          <a:graphicData uri="http://schemas.openxmlformats.org/drawingml/2006/table">
            <a:tbl>
              <a:tblPr firstRow="1" firstCol="1" bandRow="1">
                <a:tableStyleId>{8799B23B-EC83-4686-B30A-512413B5E67A}</a:tableStyleId>
              </a:tblPr>
              <a:tblGrid>
                <a:gridCol w="2917163">
                  <a:extLst>
                    <a:ext uri="{9D8B030D-6E8A-4147-A177-3AD203B41FA5}">
                      <a16:colId xmlns:a16="http://schemas.microsoft.com/office/drawing/2014/main" val="2397809764"/>
                    </a:ext>
                  </a:extLst>
                </a:gridCol>
                <a:gridCol w="4290210">
                  <a:extLst>
                    <a:ext uri="{9D8B030D-6E8A-4147-A177-3AD203B41FA5}">
                      <a16:colId xmlns:a16="http://schemas.microsoft.com/office/drawing/2014/main" val="742218588"/>
                    </a:ext>
                  </a:extLst>
                </a:gridCol>
              </a:tblGrid>
              <a:tr h="478645">
                <a:tc>
                  <a:txBody>
                    <a:bodyPr/>
                    <a:lstStyle/>
                    <a:p>
                      <a:pPr marL="0" marR="0" algn="ctr">
                        <a:lnSpc>
                          <a:spcPct val="107000"/>
                        </a:lnSpc>
                        <a:spcBef>
                          <a:spcPts val="0"/>
                        </a:spcBef>
                        <a:spcAft>
                          <a:spcPts val="0"/>
                        </a:spcAft>
                      </a:pPr>
                      <a:r>
                        <a:rPr lang="en-IN" sz="1800">
                          <a:effectLst/>
                        </a:rPr>
                        <a:t>Night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tabLst>
                          <a:tab pos="895350" algn="l"/>
                        </a:tabLst>
                      </a:pPr>
                      <a:r>
                        <a:rPr lang="en-IN" sz="1800">
                          <a:effectLst/>
                        </a:rPr>
                        <a:t>Backup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1733899"/>
                  </a:ext>
                </a:extLst>
              </a:tr>
              <a:tr h="478645">
                <a:tc>
                  <a:txBody>
                    <a:bodyPr/>
                    <a:lstStyle/>
                    <a:p>
                      <a:pPr marL="0" marR="0" algn="l">
                        <a:lnSpc>
                          <a:spcPct val="107000"/>
                        </a:lnSpc>
                        <a:spcBef>
                          <a:spcPts val="0"/>
                        </a:spcBef>
                        <a:spcAft>
                          <a:spcPts val="0"/>
                        </a:spcAft>
                      </a:pPr>
                      <a:r>
                        <a:rPr lang="en-IN" sz="1800" dirty="0">
                          <a:effectLst/>
                        </a:rPr>
                        <a:t>Monday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800" dirty="0">
                          <a:effectLst/>
                        </a:rPr>
                        <a:t>Incremental from Saturday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7554777"/>
                  </a:ext>
                </a:extLst>
              </a:tr>
              <a:tr h="478645">
                <a:tc>
                  <a:txBody>
                    <a:bodyPr/>
                    <a:lstStyle/>
                    <a:p>
                      <a:pPr marL="0" marR="0" algn="l">
                        <a:lnSpc>
                          <a:spcPct val="107000"/>
                        </a:lnSpc>
                        <a:spcBef>
                          <a:spcPts val="0"/>
                        </a:spcBef>
                        <a:spcAft>
                          <a:spcPts val="0"/>
                        </a:spcAft>
                      </a:pPr>
                      <a:r>
                        <a:rPr lang="en-IN" sz="1800">
                          <a:effectLst/>
                        </a:rPr>
                        <a:t>Tuesday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800" dirty="0">
                          <a:effectLst/>
                        </a:rPr>
                        <a:t>Incremental from Saturday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9456162"/>
                  </a:ext>
                </a:extLst>
              </a:tr>
              <a:tr h="478645">
                <a:tc>
                  <a:txBody>
                    <a:bodyPr/>
                    <a:lstStyle/>
                    <a:p>
                      <a:pPr marL="0" marR="0" algn="l">
                        <a:lnSpc>
                          <a:spcPct val="107000"/>
                        </a:lnSpc>
                        <a:spcBef>
                          <a:spcPts val="0"/>
                        </a:spcBef>
                        <a:spcAft>
                          <a:spcPts val="0"/>
                        </a:spcAft>
                      </a:pPr>
                      <a:r>
                        <a:rPr lang="en-IN" sz="1800">
                          <a:effectLst/>
                        </a:rPr>
                        <a:t>Wednesday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800" dirty="0">
                          <a:effectLst/>
                        </a:rPr>
                        <a:t>Incremental from Saturday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03725690"/>
                  </a:ext>
                </a:extLst>
              </a:tr>
              <a:tr h="478645">
                <a:tc>
                  <a:txBody>
                    <a:bodyPr/>
                    <a:lstStyle/>
                    <a:p>
                      <a:pPr marL="0" marR="0" algn="l">
                        <a:lnSpc>
                          <a:spcPct val="107000"/>
                        </a:lnSpc>
                        <a:spcBef>
                          <a:spcPts val="0"/>
                        </a:spcBef>
                        <a:spcAft>
                          <a:spcPts val="0"/>
                        </a:spcAft>
                      </a:pPr>
                      <a:r>
                        <a:rPr lang="en-IN" sz="1800">
                          <a:effectLst/>
                        </a:rPr>
                        <a:t>Thursday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800" dirty="0">
                          <a:effectLst/>
                        </a:rPr>
                        <a:t>Incremental from Wednesday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5513124"/>
                  </a:ext>
                </a:extLst>
              </a:tr>
              <a:tr h="478645">
                <a:tc>
                  <a:txBody>
                    <a:bodyPr/>
                    <a:lstStyle/>
                    <a:p>
                      <a:pPr marL="0" marR="0" algn="l">
                        <a:lnSpc>
                          <a:spcPct val="107000"/>
                        </a:lnSpc>
                        <a:spcBef>
                          <a:spcPts val="0"/>
                        </a:spcBef>
                        <a:spcAft>
                          <a:spcPts val="0"/>
                        </a:spcAft>
                      </a:pPr>
                      <a:r>
                        <a:rPr lang="en-IN" sz="1800">
                          <a:effectLst/>
                        </a:rPr>
                        <a:t>Friday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800" dirty="0">
                          <a:effectLst/>
                        </a:rPr>
                        <a:t>Incremental from Wednesday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56137572"/>
                  </a:ext>
                </a:extLst>
              </a:tr>
              <a:tr h="478645">
                <a:tc>
                  <a:txBody>
                    <a:bodyPr/>
                    <a:lstStyle/>
                    <a:p>
                      <a:pPr marL="0" marR="0" algn="l">
                        <a:lnSpc>
                          <a:spcPct val="107000"/>
                        </a:lnSpc>
                        <a:spcBef>
                          <a:spcPts val="0"/>
                        </a:spcBef>
                        <a:spcAft>
                          <a:spcPts val="0"/>
                        </a:spcAft>
                      </a:pPr>
                      <a:r>
                        <a:rPr lang="en-IN" sz="1800">
                          <a:effectLst/>
                        </a:rPr>
                        <a:t>Saturday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800" dirty="0">
                          <a:effectLst/>
                        </a:rPr>
                        <a:t>Full</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731949"/>
                  </a:ext>
                </a:extLst>
              </a:tr>
              <a:tr h="478645">
                <a:tc>
                  <a:txBody>
                    <a:bodyPr/>
                    <a:lstStyle/>
                    <a:p>
                      <a:pPr marL="0" marR="0" algn="l">
                        <a:lnSpc>
                          <a:spcPct val="107000"/>
                        </a:lnSpc>
                        <a:spcBef>
                          <a:spcPts val="0"/>
                        </a:spcBef>
                        <a:spcAft>
                          <a:spcPts val="0"/>
                        </a:spcAft>
                      </a:pPr>
                      <a:r>
                        <a:rPr lang="en-IN" sz="1800">
                          <a:effectLst/>
                        </a:rPr>
                        <a:t>Sunday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IN" sz="1800" dirty="0">
                          <a:effectLst/>
                        </a:rPr>
                        <a:t>Incremental from Saturday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0283177"/>
                  </a:ext>
                </a:extLst>
              </a:tr>
            </a:tbl>
          </a:graphicData>
        </a:graphic>
      </p:graphicFrame>
      <p:sp>
        <p:nvSpPr>
          <p:cNvPr id="6" name="TextBox 5">
            <a:extLst>
              <a:ext uri="{FF2B5EF4-FFF2-40B4-BE49-F238E27FC236}">
                <a16:creationId xmlns:a16="http://schemas.microsoft.com/office/drawing/2014/main" id="{C3B435AD-A931-481F-822E-1B194FCF9F2F}"/>
              </a:ext>
            </a:extLst>
          </p:cNvPr>
          <p:cNvSpPr txBox="1"/>
          <p:nvPr/>
        </p:nvSpPr>
        <p:spPr>
          <a:xfrm>
            <a:off x="3421930" y="329938"/>
            <a:ext cx="5552388" cy="584775"/>
          </a:xfrm>
          <a:prstGeom prst="rect">
            <a:avLst/>
          </a:prstGeom>
          <a:noFill/>
        </p:spPr>
        <p:txBody>
          <a:bodyPr wrap="square" rtlCol="0">
            <a:spAutoFit/>
          </a:bodyPr>
          <a:lstStyle/>
          <a:p>
            <a:pPr algn="ctr"/>
            <a:r>
              <a:rPr lang="en-US" sz="3200" b="1" u="sng" dirty="0"/>
              <a:t>BACKUP PLAN</a:t>
            </a:r>
            <a:endParaRPr lang="en-US" b="1" u="sng" dirty="0"/>
          </a:p>
        </p:txBody>
      </p:sp>
      <p:sp>
        <p:nvSpPr>
          <p:cNvPr id="7" name="TextBox 6">
            <a:extLst>
              <a:ext uri="{FF2B5EF4-FFF2-40B4-BE49-F238E27FC236}">
                <a16:creationId xmlns:a16="http://schemas.microsoft.com/office/drawing/2014/main" id="{222EEB45-4ED9-4E76-9534-9DD8CC634F9A}"/>
              </a:ext>
            </a:extLst>
          </p:cNvPr>
          <p:cNvSpPr txBox="1"/>
          <p:nvPr/>
        </p:nvSpPr>
        <p:spPr>
          <a:xfrm>
            <a:off x="876693" y="5458120"/>
            <a:ext cx="10105534" cy="923330"/>
          </a:xfrm>
          <a:prstGeom prst="rect">
            <a:avLst/>
          </a:prstGeom>
          <a:noFill/>
        </p:spPr>
        <p:txBody>
          <a:bodyPr wrap="square" rtlCol="0">
            <a:spAutoFit/>
          </a:bodyPr>
          <a:lstStyle/>
          <a:p>
            <a:r>
              <a:rPr lang="en-US" dirty="0"/>
              <a:t>The hostel management service is most busy on Monday. However the management is free on the weekends. Another incremental backup is taken mid-week when the management is not busy with student services. Hence we take full backup on Saturday and incremental backup from Saturday to Wednesday.</a:t>
            </a:r>
          </a:p>
        </p:txBody>
      </p:sp>
    </p:spTree>
    <p:extLst>
      <p:ext uri="{BB962C8B-B14F-4D97-AF65-F5344CB8AC3E}">
        <p14:creationId xmlns:p14="http://schemas.microsoft.com/office/powerpoint/2010/main" val="2560255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F85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E75693C-CBAF-40C0-9E3E-D5A2F30581C6}"/>
              </a:ext>
            </a:extLst>
          </p:cNvPr>
          <p:cNvSpPr txBox="1"/>
          <p:nvPr/>
        </p:nvSpPr>
        <p:spPr>
          <a:xfrm>
            <a:off x="857250" y="1700213"/>
            <a:ext cx="2094590" cy="769441"/>
          </a:xfrm>
          <a:prstGeom prst="rect">
            <a:avLst/>
          </a:prstGeom>
          <a:noFill/>
        </p:spPr>
        <p:txBody>
          <a:bodyPr wrap="square" rtlCol="0">
            <a:spAutoFit/>
          </a:bodyPr>
          <a:lstStyle/>
          <a:p>
            <a:r>
              <a:rPr lang="en-US" sz="4400" b="1" dirty="0"/>
              <a:t>ERD&gt;&gt;</a:t>
            </a:r>
            <a:endParaRPr lang="en-US" b="1" dirty="0"/>
          </a:p>
        </p:txBody>
      </p:sp>
      <p:sp>
        <p:nvSpPr>
          <p:cNvPr id="6" name="TextBox 5">
            <a:extLst>
              <a:ext uri="{FF2B5EF4-FFF2-40B4-BE49-F238E27FC236}">
                <a16:creationId xmlns:a16="http://schemas.microsoft.com/office/drawing/2014/main" id="{6211A3C4-6015-4792-81E3-7ED5DA284E74}"/>
              </a:ext>
            </a:extLst>
          </p:cNvPr>
          <p:cNvSpPr txBox="1"/>
          <p:nvPr/>
        </p:nvSpPr>
        <p:spPr>
          <a:xfrm>
            <a:off x="995679" y="3068320"/>
            <a:ext cx="4525391" cy="2585323"/>
          </a:xfrm>
          <a:prstGeom prst="rect">
            <a:avLst/>
          </a:prstGeom>
          <a:noFill/>
        </p:spPr>
        <p:txBody>
          <a:bodyPr wrap="square" rtlCol="0">
            <a:spAutoFit/>
          </a:bodyPr>
          <a:lstStyle/>
          <a:p>
            <a:r>
              <a:rPr lang="en-US" sz="5400" b="1" dirty="0"/>
              <a:t> Airline Management Service</a:t>
            </a:r>
          </a:p>
        </p:txBody>
      </p:sp>
      <p:pic>
        <p:nvPicPr>
          <p:cNvPr id="2" name="Picture 1">
            <a:extLst>
              <a:ext uri="{FF2B5EF4-FFF2-40B4-BE49-F238E27FC236}">
                <a16:creationId xmlns:a16="http://schemas.microsoft.com/office/drawing/2014/main" id="{D792ECE8-232F-5040-BA2C-D7EB1A24197E}"/>
              </a:ext>
            </a:extLst>
          </p:cNvPr>
          <p:cNvPicPr>
            <a:picLocks noChangeAspect="1"/>
          </p:cNvPicPr>
          <p:nvPr/>
        </p:nvPicPr>
        <p:blipFill>
          <a:blip r:embed="rId2"/>
          <a:stretch>
            <a:fillRect/>
          </a:stretch>
        </p:blipFill>
        <p:spPr>
          <a:xfrm>
            <a:off x="5008098" y="778932"/>
            <a:ext cx="6363286" cy="5354581"/>
          </a:xfrm>
          <a:prstGeom prst="rect">
            <a:avLst/>
          </a:prstGeom>
        </p:spPr>
      </p:pic>
    </p:spTree>
    <p:extLst>
      <p:ext uri="{BB962C8B-B14F-4D97-AF65-F5344CB8AC3E}">
        <p14:creationId xmlns:p14="http://schemas.microsoft.com/office/powerpoint/2010/main" val="986854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95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11A0F34-B398-4CF4-8F04-E370C610B9B3}"/>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b="1" kern="1200">
                <a:solidFill>
                  <a:srgbClr val="FFFFFF"/>
                </a:solidFill>
                <a:latin typeface="+mj-lt"/>
                <a:ea typeface="+mj-ea"/>
                <a:cs typeface="+mj-cs"/>
              </a:rPr>
              <a:t>Sample monthly calendar (say 30 day) with FB for Full Backup and IB for Incremental Backup </a:t>
            </a:r>
          </a:p>
        </p:txBody>
      </p:sp>
      <p:pic>
        <p:nvPicPr>
          <p:cNvPr id="8" name="Picture 7">
            <a:extLst>
              <a:ext uri="{FF2B5EF4-FFF2-40B4-BE49-F238E27FC236}">
                <a16:creationId xmlns:a16="http://schemas.microsoft.com/office/drawing/2014/main" id="{8E1ADE94-62C2-4A0F-B7C2-580A1E8390D1}"/>
              </a:ext>
            </a:extLst>
          </p:cNvPr>
          <p:cNvPicPr>
            <a:picLocks noChangeAspect="1"/>
          </p:cNvPicPr>
          <p:nvPr/>
        </p:nvPicPr>
        <p:blipFill>
          <a:blip r:embed="rId2"/>
          <a:stretch>
            <a:fillRect/>
          </a:stretch>
        </p:blipFill>
        <p:spPr>
          <a:xfrm>
            <a:off x="4345375" y="961812"/>
            <a:ext cx="6574649" cy="4930987"/>
          </a:xfrm>
          <a:prstGeom prst="rect">
            <a:avLst/>
          </a:prstGeom>
        </p:spPr>
      </p:pic>
    </p:spTree>
    <p:extLst>
      <p:ext uri="{BB962C8B-B14F-4D97-AF65-F5344CB8AC3E}">
        <p14:creationId xmlns:p14="http://schemas.microsoft.com/office/powerpoint/2010/main" val="320577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rgbClr val="E3411B">
                  <a:lumMod val="90000"/>
                </a:srgbClr>
              </a:gs>
              <a:gs pos="25000">
                <a:srgbClr val="E3411B">
                  <a:lumMod val="90000"/>
                </a:srgb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861E7D2-0232-481F-BCE8-80B91BB41934}"/>
              </a:ext>
            </a:extLst>
          </p:cNvPr>
          <p:cNvSpPr>
            <a:spLocks noGrp="1"/>
          </p:cNvSpPr>
          <p:nvPr>
            <p:ph type="subTitle" idx="1"/>
          </p:nvPr>
        </p:nvSpPr>
        <p:spPr>
          <a:xfrm>
            <a:off x="3043403" y="2981208"/>
            <a:ext cx="6105194" cy="682079"/>
          </a:xfrm>
        </p:spPr>
        <p:txBody>
          <a:bodyPr>
            <a:noAutofit/>
          </a:bodyPr>
          <a:lstStyle/>
          <a:p>
            <a:r>
              <a:rPr lang="en-US" sz="5400" b="1" dirty="0">
                <a:solidFill>
                  <a:srgbClr val="FFFFFF"/>
                </a:solidFill>
                <a:effectLst>
                  <a:outerShdw blurRad="38100" dist="38100" dir="2700000" algn="tl">
                    <a:srgbClr val="000000">
                      <a:alpha val="43137"/>
                    </a:srgbClr>
                  </a:outerShdw>
                </a:effectLst>
              </a:rPr>
              <a:t>THANK YOU</a:t>
            </a:r>
          </a:p>
        </p:txBody>
      </p:sp>
      <p:pic>
        <p:nvPicPr>
          <p:cNvPr id="21"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216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452FC3-AA51-4459-916E-A24247D74747}"/>
              </a:ext>
            </a:extLst>
          </p:cNvPr>
          <p:cNvSpPr>
            <a:spLocks noGrp="1"/>
          </p:cNvSpPr>
          <p:nvPr>
            <p:ph idx="1"/>
          </p:nvPr>
        </p:nvSpPr>
        <p:spPr>
          <a:xfrm>
            <a:off x="1422717" y="1825064"/>
            <a:ext cx="9319392" cy="3122856"/>
          </a:xfrm>
        </p:spPr>
        <p:txBody>
          <a:bodyPr>
            <a:normAutofit/>
          </a:bodyPr>
          <a:lstStyle/>
          <a:p>
            <a:pPr marL="0" indent="0">
              <a:buNone/>
            </a:pPr>
            <a:r>
              <a:rPr lang="en-US" sz="2400" b="1" dirty="0"/>
              <a:t>Set 1: Create DB, creates tables, create sample records/values/tuples, USE, and Drop DB </a:t>
            </a:r>
          </a:p>
          <a:p>
            <a:pPr marL="0" indent="0">
              <a:buNone/>
            </a:pPr>
            <a:endParaRPr lang="en-US" sz="1500" dirty="0"/>
          </a:p>
          <a:p>
            <a:pPr marL="0" indent="0">
              <a:buNone/>
            </a:pPr>
            <a:r>
              <a:rPr lang="en-US" sz="1500" dirty="0"/>
              <a:t>A </a:t>
            </a:r>
            <a:r>
              <a:rPr lang="en-US" sz="1600" b="1" u="sng" dirty="0"/>
              <a:t>database schema </a:t>
            </a:r>
            <a:r>
              <a:rPr lang="en-US" sz="1500" dirty="0"/>
              <a:t>is the skeleton that represents logical view of the entire database.</a:t>
            </a:r>
          </a:p>
          <a:p>
            <a:pPr marL="0" indent="0">
              <a:buNone/>
            </a:pPr>
            <a:r>
              <a:rPr lang="en-US" sz="1500" dirty="0"/>
              <a:t>The </a:t>
            </a:r>
            <a:r>
              <a:rPr lang="en-US" sz="1600" b="1" dirty="0"/>
              <a:t>CREATE DATABASE</a:t>
            </a:r>
            <a:r>
              <a:rPr lang="en-US" sz="1500" dirty="0"/>
              <a:t> statement is used to create a database in MySQL</a:t>
            </a:r>
          </a:p>
          <a:p>
            <a:pPr marL="0" indent="0">
              <a:buNone/>
            </a:pPr>
            <a:r>
              <a:rPr lang="en-US" sz="1600" b="1" dirty="0"/>
              <a:t>Create, Use and Drop DB: </a:t>
            </a:r>
          </a:p>
        </p:txBody>
      </p:sp>
      <p:sp>
        <p:nvSpPr>
          <p:cNvPr id="9" name="Freeform 6">
            <a:extLst>
              <a:ext uri="{FF2B5EF4-FFF2-40B4-BE49-F238E27FC236}">
                <a16:creationId xmlns:a16="http://schemas.microsoft.com/office/drawing/2014/main" id="{A9616D99-AEFB-4C95-84EF-5DEC698D9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rgbClr val="4C4C4C"/>
          </a:solidFill>
          <a:ln w="0">
            <a:noFill/>
            <a:prstDash val="solid"/>
            <a:round/>
            <a:headEnd/>
            <a:tailEnd/>
          </a:ln>
        </p:spPr>
      </p:sp>
      <p:sp>
        <p:nvSpPr>
          <p:cNvPr id="11" name="Freeform 6">
            <a:extLst>
              <a:ext uri="{FF2B5EF4-FFF2-40B4-BE49-F238E27FC236}">
                <a16:creationId xmlns:a16="http://schemas.microsoft.com/office/drawing/2014/main" id="{D0F97023-F626-4FC5-8C2D-753B5C7F4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rgbClr val="4C4C4C"/>
          </a:solidFill>
          <a:ln w="0">
            <a:noFill/>
            <a:prstDash val="solid"/>
            <a:round/>
            <a:headEnd/>
            <a:tailEnd/>
          </a:ln>
        </p:spPr>
      </p:sp>
      <p:pic>
        <p:nvPicPr>
          <p:cNvPr id="2" name="Picture 1">
            <a:extLst>
              <a:ext uri="{FF2B5EF4-FFF2-40B4-BE49-F238E27FC236}">
                <a16:creationId xmlns:a16="http://schemas.microsoft.com/office/drawing/2014/main" id="{84C997F4-7169-2B4B-9C53-923E787A0FFC}"/>
              </a:ext>
            </a:extLst>
          </p:cNvPr>
          <p:cNvPicPr>
            <a:picLocks noChangeAspect="1"/>
          </p:cNvPicPr>
          <p:nvPr/>
        </p:nvPicPr>
        <p:blipFill>
          <a:blip r:embed="rId2"/>
          <a:stretch>
            <a:fillRect/>
          </a:stretch>
        </p:blipFill>
        <p:spPr>
          <a:xfrm>
            <a:off x="4455551" y="3775348"/>
            <a:ext cx="5588000" cy="1397000"/>
          </a:xfrm>
          <a:prstGeom prst="rect">
            <a:avLst/>
          </a:prstGeom>
        </p:spPr>
      </p:pic>
    </p:spTree>
    <p:extLst>
      <p:ext uri="{BB962C8B-B14F-4D97-AF65-F5344CB8AC3E}">
        <p14:creationId xmlns:p14="http://schemas.microsoft.com/office/powerpoint/2010/main" val="316717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991AD47-9C99-472F-BDAA-21B183F33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1"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5">
            <a:extLst>
              <a:ext uri="{FF2B5EF4-FFF2-40B4-BE49-F238E27FC236}">
                <a16:creationId xmlns:a16="http://schemas.microsoft.com/office/drawing/2014/main" id="{9E706731-3860-4E73-9335-A870F6741F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11">
            <a:extLst>
              <a:ext uri="{FF2B5EF4-FFF2-40B4-BE49-F238E27FC236}">
                <a16:creationId xmlns:a16="http://schemas.microsoft.com/office/drawing/2014/main" id="{CD2ED21F-DC95-4AD1-8327-D561F5FCA3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E3A3CB-EF82-42A6-99DA-876265069590}"/>
              </a:ext>
            </a:extLst>
          </p:cNvPr>
          <p:cNvSpPr>
            <a:spLocks noGrp="1"/>
          </p:cNvSpPr>
          <p:nvPr>
            <p:ph type="ctrTitle"/>
          </p:nvPr>
        </p:nvSpPr>
        <p:spPr>
          <a:xfrm>
            <a:off x="838200" y="365125"/>
            <a:ext cx="5191125" cy="1325563"/>
          </a:xfrm>
        </p:spPr>
        <p:txBody>
          <a:bodyPr vert="horz" lIns="91440" tIns="45720" rIns="91440" bIns="45720" rtlCol="0" anchor="ctr">
            <a:normAutofit/>
          </a:bodyPr>
          <a:lstStyle/>
          <a:p>
            <a:pPr algn="l"/>
            <a:r>
              <a:rPr lang="en-US" sz="4400" b="1"/>
              <a:t>Creating Tables</a:t>
            </a:r>
          </a:p>
        </p:txBody>
      </p:sp>
      <p:sp>
        <p:nvSpPr>
          <p:cNvPr id="3" name="Subtitle 2">
            <a:extLst>
              <a:ext uri="{FF2B5EF4-FFF2-40B4-BE49-F238E27FC236}">
                <a16:creationId xmlns:a16="http://schemas.microsoft.com/office/drawing/2014/main" id="{DEC5F26A-1F24-40FE-8B20-A8B8AFF173EE}"/>
              </a:ext>
            </a:extLst>
          </p:cNvPr>
          <p:cNvSpPr>
            <a:spLocks noGrp="1"/>
          </p:cNvSpPr>
          <p:nvPr>
            <p:ph type="subTitle" idx="1"/>
          </p:nvPr>
        </p:nvSpPr>
        <p:spPr>
          <a:xfrm>
            <a:off x="838200" y="2021249"/>
            <a:ext cx="5707565" cy="4155713"/>
          </a:xfrm>
        </p:spPr>
        <p:txBody>
          <a:bodyPr vert="horz" lIns="91440" tIns="45720" rIns="91440" bIns="45720" rtlCol="0">
            <a:normAutofit/>
          </a:bodyPr>
          <a:lstStyle/>
          <a:p>
            <a:pPr indent="-228600" algn="l">
              <a:buFont typeface="Arial" panose="020B0604020202020204" pitchFamily="34" charset="0"/>
              <a:buChar char="•"/>
            </a:pPr>
            <a:endParaRPr lang="en-US" sz="2000" dirty="0"/>
          </a:p>
          <a:p>
            <a:pPr indent="-228600" algn="l">
              <a:buFont typeface="Arial" panose="020B0604020202020204" pitchFamily="34" charset="0"/>
              <a:buChar char="•"/>
            </a:pPr>
            <a:r>
              <a:rPr lang="en-US" sz="2000" dirty="0"/>
              <a:t>Creating table syntax: </a:t>
            </a:r>
          </a:p>
          <a:p>
            <a:pPr indent="-228600" algn="l">
              <a:buFont typeface="Arial" panose="020B0604020202020204" pitchFamily="34" charset="0"/>
              <a:buChar char="•"/>
            </a:pPr>
            <a:r>
              <a:rPr lang="en-US" sz="2000" dirty="0"/>
              <a:t>CREATE </a:t>
            </a:r>
            <a:r>
              <a:rPr lang="en-US" sz="2000" b="1" dirty="0"/>
              <a:t>TABLE</a:t>
            </a:r>
            <a:r>
              <a:rPr lang="en-US" sz="2000" dirty="0"/>
              <a:t> statement is used to create a </a:t>
            </a:r>
            <a:r>
              <a:rPr lang="en-US" sz="2000" b="1" dirty="0"/>
              <a:t>table</a:t>
            </a:r>
            <a:r>
              <a:rPr lang="en-US" sz="2000" dirty="0"/>
              <a:t> in a database.</a:t>
            </a:r>
          </a:p>
          <a:p>
            <a:pPr indent="-228600" algn="l">
              <a:buFont typeface="Arial" panose="020B0604020202020204" pitchFamily="34" charset="0"/>
              <a:buChar char="•"/>
            </a:pPr>
            <a:endParaRPr lang="en-US" sz="2000" dirty="0"/>
          </a:p>
          <a:p>
            <a:pPr indent="-228600" algn="l">
              <a:buFont typeface="Arial" panose="020B0604020202020204" pitchFamily="34" charset="0"/>
              <a:buChar char="•"/>
            </a:pPr>
            <a:r>
              <a:rPr lang="en-US" sz="2000" dirty="0"/>
              <a:t>Inserting values into the tables:</a:t>
            </a:r>
          </a:p>
          <a:p>
            <a:pPr indent="-228600" algn="l">
              <a:buFont typeface="Arial" panose="020B0604020202020204" pitchFamily="34" charset="0"/>
              <a:buChar char="•"/>
            </a:pPr>
            <a:r>
              <a:rPr lang="en-US" sz="2000" dirty="0"/>
              <a:t>Syntax for inserting values:</a:t>
            </a:r>
          </a:p>
          <a:p>
            <a:pPr indent="-228600" algn="l">
              <a:buFont typeface="Arial" panose="020B0604020202020204" pitchFamily="34" charset="0"/>
              <a:buChar char="•"/>
            </a:pPr>
            <a:endParaRPr lang="en-US" sz="2000" dirty="0"/>
          </a:p>
          <a:p>
            <a:pPr indent="-228600" algn="l">
              <a:buFont typeface="Arial" panose="020B0604020202020204" pitchFamily="34" charset="0"/>
              <a:buChar char="•"/>
            </a:pPr>
            <a:endParaRPr lang="en-US" sz="2000" dirty="0"/>
          </a:p>
          <a:p>
            <a:pPr indent="-228600" algn="l">
              <a:buFont typeface="Arial" panose="020B0604020202020204" pitchFamily="34" charset="0"/>
              <a:buChar char="•"/>
            </a:pPr>
            <a:endParaRPr lang="en-US" sz="2000" dirty="0"/>
          </a:p>
          <a:p>
            <a:pPr indent="-228600" algn="l">
              <a:buFont typeface="Arial" panose="020B0604020202020204" pitchFamily="34" charset="0"/>
              <a:buChar char="•"/>
            </a:pPr>
            <a:endParaRPr lang="en-US" sz="2000" dirty="0"/>
          </a:p>
          <a:p>
            <a:pPr indent="-228600" algn="l">
              <a:buFont typeface="Arial" panose="020B0604020202020204" pitchFamily="34" charset="0"/>
              <a:buChar char="•"/>
            </a:pPr>
            <a:endParaRPr lang="en-US" sz="2000" dirty="0"/>
          </a:p>
        </p:txBody>
      </p:sp>
      <p:pic>
        <p:nvPicPr>
          <p:cNvPr id="9" name="Picture 8">
            <a:extLst>
              <a:ext uri="{FF2B5EF4-FFF2-40B4-BE49-F238E27FC236}">
                <a16:creationId xmlns:a16="http://schemas.microsoft.com/office/drawing/2014/main" id="{B8B5CD13-C512-8944-ABD1-101BB099C94C}"/>
              </a:ext>
            </a:extLst>
          </p:cNvPr>
          <p:cNvPicPr>
            <a:picLocks noChangeAspect="1"/>
          </p:cNvPicPr>
          <p:nvPr/>
        </p:nvPicPr>
        <p:blipFill>
          <a:blip r:embed="rId2"/>
          <a:stretch>
            <a:fillRect/>
          </a:stretch>
        </p:blipFill>
        <p:spPr>
          <a:xfrm>
            <a:off x="6162677" y="362921"/>
            <a:ext cx="6029323" cy="3316654"/>
          </a:xfrm>
          <a:prstGeom prst="rect">
            <a:avLst/>
          </a:prstGeom>
        </p:spPr>
      </p:pic>
      <p:pic>
        <p:nvPicPr>
          <p:cNvPr id="10" name="Picture 9">
            <a:extLst>
              <a:ext uri="{FF2B5EF4-FFF2-40B4-BE49-F238E27FC236}">
                <a16:creationId xmlns:a16="http://schemas.microsoft.com/office/drawing/2014/main" id="{207F4AA2-BD3C-9A48-B4D5-EFEA0282ED64}"/>
              </a:ext>
            </a:extLst>
          </p:cNvPr>
          <p:cNvPicPr>
            <a:picLocks noChangeAspect="1"/>
          </p:cNvPicPr>
          <p:nvPr/>
        </p:nvPicPr>
        <p:blipFill>
          <a:blip r:embed="rId3"/>
          <a:stretch>
            <a:fillRect/>
          </a:stretch>
        </p:blipFill>
        <p:spPr>
          <a:xfrm>
            <a:off x="6162677" y="4274277"/>
            <a:ext cx="5435221" cy="2233246"/>
          </a:xfrm>
          <a:prstGeom prst="rect">
            <a:avLst/>
          </a:prstGeom>
        </p:spPr>
      </p:pic>
      <p:pic>
        <p:nvPicPr>
          <p:cNvPr id="11" name="Picture 10">
            <a:extLst>
              <a:ext uri="{FF2B5EF4-FFF2-40B4-BE49-F238E27FC236}">
                <a16:creationId xmlns:a16="http://schemas.microsoft.com/office/drawing/2014/main" id="{4F4FD85F-BA40-114B-9923-534825854860}"/>
              </a:ext>
            </a:extLst>
          </p:cNvPr>
          <p:cNvPicPr>
            <a:picLocks noChangeAspect="1"/>
          </p:cNvPicPr>
          <p:nvPr/>
        </p:nvPicPr>
        <p:blipFill>
          <a:blip r:embed="rId4"/>
          <a:stretch>
            <a:fillRect/>
          </a:stretch>
        </p:blipFill>
        <p:spPr>
          <a:xfrm>
            <a:off x="308356" y="4674960"/>
            <a:ext cx="5435221" cy="1842521"/>
          </a:xfrm>
          <a:prstGeom prst="rect">
            <a:avLst/>
          </a:prstGeom>
        </p:spPr>
      </p:pic>
    </p:spTree>
    <p:extLst>
      <p:ext uri="{BB962C8B-B14F-4D97-AF65-F5344CB8AC3E}">
        <p14:creationId xmlns:p14="http://schemas.microsoft.com/office/powerpoint/2010/main" val="311039904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13F61-06FC-7B45-A51D-61ABA4802373}"/>
              </a:ext>
            </a:extLst>
          </p:cNvPr>
          <p:cNvSpPr>
            <a:spLocks noGrp="1"/>
          </p:cNvSpPr>
          <p:nvPr>
            <p:ph type="title"/>
          </p:nvPr>
        </p:nvSpPr>
        <p:spPr/>
        <p:txBody>
          <a:bodyPr/>
          <a:lstStyle/>
          <a:p>
            <a:r>
              <a:rPr lang="en-US" dirty="0"/>
              <a:t>Inserting Values</a:t>
            </a:r>
          </a:p>
        </p:txBody>
      </p:sp>
      <p:sp>
        <p:nvSpPr>
          <p:cNvPr id="3" name="Content Placeholder 2">
            <a:extLst>
              <a:ext uri="{FF2B5EF4-FFF2-40B4-BE49-F238E27FC236}">
                <a16:creationId xmlns:a16="http://schemas.microsoft.com/office/drawing/2014/main" id="{7D3256C8-70D8-0641-BF3F-DD6CA18AED70}"/>
              </a:ext>
            </a:extLst>
          </p:cNvPr>
          <p:cNvSpPr>
            <a:spLocks noGrp="1"/>
          </p:cNvSpPr>
          <p:nvPr>
            <p:ph idx="1"/>
          </p:nvPr>
        </p:nvSpPr>
        <p:spPr>
          <a:xfrm>
            <a:off x="838200" y="1690688"/>
            <a:ext cx="10515600" cy="4486275"/>
          </a:xfrm>
        </p:spPr>
        <p:txBody>
          <a:bodyPr/>
          <a:lstStyle/>
          <a:p>
            <a:endParaRPr lang="en-US" dirty="0"/>
          </a:p>
        </p:txBody>
      </p:sp>
      <p:pic>
        <p:nvPicPr>
          <p:cNvPr id="4" name="Picture 3">
            <a:extLst>
              <a:ext uri="{FF2B5EF4-FFF2-40B4-BE49-F238E27FC236}">
                <a16:creationId xmlns:a16="http://schemas.microsoft.com/office/drawing/2014/main" id="{03805833-991E-EB42-AD12-2EE9CD216BB1}"/>
              </a:ext>
            </a:extLst>
          </p:cNvPr>
          <p:cNvPicPr>
            <a:picLocks noChangeAspect="1"/>
          </p:cNvPicPr>
          <p:nvPr/>
        </p:nvPicPr>
        <p:blipFill>
          <a:blip r:embed="rId2"/>
          <a:stretch>
            <a:fillRect/>
          </a:stretch>
        </p:blipFill>
        <p:spPr>
          <a:xfrm>
            <a:off x="984738" y="2560320"/>
            <a:ext cx="10771163" cy="3390314"/>
          </a:xfrm>
          <a:prstGeom prst="rect">
            <a:avLst/>
          </a:prstGeom>
        </p:spPr>
      </p:pic>
    </p:spTree>
    <p:extLst>
      <p:ext uri="{BB962C8B-B14F-4D97-AF65-F5344CB8AC3E}">
        <p14:creationId xmlns:p14="http://schemas.microsoft.com/office/powerpoint/2010/main" val="3196554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2C525-7120-42B2-9E0B-7483A9636504}"/>
              </a:ext>
            </a:extLst>
          </p:cNvPr>
          <p:cNvSpPr>
            <a:spLocks noGrp="1"/>
          </p:cNvSpPr>
          <p:nvPr>
            <p:ph type="ctrTitle"/>
          </p:nvPr>
        </p:nvSpPr>
        <p:spPr>
          <a:xfrm>
            <a:off x="-113122" y="-150254"/>
            <a:ext cx="12418244" cy="1583129"/>
          </a:xfrm>
        </p:spPr>
        <p:txBody>
          <a:bodyPr>
            <a:normAutofit fontScale="90000"/>
          </a:bodyPr>
          <a:lstStyle/>
          <a:p>
            <a:pPr algn="l"/>
            <a:r>
              <a:rPr lang="en-US" sz="2700" b="1" dirty="0">
                <a:latin typeface="+mn-lt"/>
              </a:rPr>
              <a:t>Set 2: Use DB, create tables with table options (NULL, Key, etc.), data types, insert, index and set </a:t>
            </a:r>
            <a:br>
              <a:rPr lang="en-US" dirty="0"/>
            </a:br>
            <a:r>
              <a:rPr lang="en-US" dirty="0"/>
              <a:t>   </a:t>
            </a:r>
            <a:r>
              <a:rPr lang="en-US" sz="2700" dirty="0"/>
              <a:t>Use DB: </a:t>
            </a:r>
            <a:endParaRPr lang="en-US" dirty="0"/>
          </a:p>
        </p:txBody>
      </p:sp>
      <p:sp>
        <p:nvSpPr>
          <p:cNvPr id="3" name="Subtitle 2">
            <a:extLst>
              <a:ext uri="{FF2B5EF4-FFF2-40B4-BE49-F238E27FC236}">
                <a16:creationId xmlns:a16="http://schemas.microsoft.com/office/drawing/2014/main" id="{0E5B9F40-F1B2-48DA-82FB-7D14BD547CAC}"/>
              </a:ext>
            </a:extLst>
          </p:cNvPr>
          <p:cNvSpPr>
            <a:spLocks noGrp="1"/>
          </p:cNvSpPr>
          <p:nvPr>
            <p:ph type="subTitle" idx="1"/>
          </p:nvPr>
        </p:nvSpPr>
        <p:spPr>
          <a:xfrm>
            <a:off x="345650" y="1617798"/>
            <a:ext cx="4989922" cy="3293567"/>
          </a:xfrm>
        </p:spPr>
        <p:txBody>
          <a:bodyPr>
            <a:normAutofit fontScale="47500" lnSpcReduction="20000"/>
          </a:bodyPr>
          <a:lstStyle/>
          <a:p>
            <a:pPr algn="just"/>
            <a:r>
              <a:rPr lang="en-US" sz="4200" b="1" dirty="0">
                <a:hlinkClick r:id="rId2"/>
              </a:rPr>
              <a:t>TABLE OPTION:</a:t>
            </a:r>
          </a:p>
          <a:p>
            <a:pPr algn="just"/>
            <a:endParaRPr lang="en-US" b="1" dirty="0">
              <a:hlinkClick r:id="rId2"/>
            </a:endParaRPr>
          </a:p>
          <a:p>
            <a:pPr algn="just"/>
            <a:r>
              <a:rPr lang="en-US" sz="2900" b="1" dirty="0">
                <a:hlinkClick r:id="rId2"/>
              </a:rPr>
              <a:t>NOT NULL</a:t>
            </a:r>
            <a:r>
              <a:rPr lang="en-US" sz="2900" dirty="0"/>
              <a:t> - Ensures that a column cannot have a NULL value</a:t>
            </a:r>
          </a:p>
          <a:p>
            <a:pPr algn="just"/>
            <a:r>
              <a:rPr lang="en-US" sz="2900" b="1" dirty="0">
                <a:hlinkClick r:id="rId3"/>
              </a:rPr>
              <a:t>UNIQUE</a:t>
            </a:r>
            <a:r>
              <a:rPr lang="en-US" sz="2900" dirty="0"/>
              <a:t> - Ensures that all values in a column are different</a:t>
            </a:r>
          </a:p>
          <a:p>
            <a:pPr algn="just"/>
            <a:r>
              <a:rPr lang="en-US" sz="2900" b="1" dirty="0">
                <a:hlinkClick r:id="rId4"/>
              </a:rPr>
              <a:t> PRIMARY KEY</a:t>
            </a:r>
            <a:r>
              <a:rPr lang="en-US" sz="2900" dirty="0"/>
              <a:t> - A combination of a NOT NULL and UNIQUE. Uniquely identifies each row in a table</a:t>
            </a:r>
          </a:p>
          <a:p>
            <a:pPr algn="just"/>
            <a:r>
              <a:rPr lang="en-US" sz="2900" b="1" dirty="0">
                <a:hlinkClick r:id="rId5"/>
              </a:rPr>
              <a:t>FOREIGN KEY</a:t>
            </a:r>
            <a:r>
              <a:rPr lang="en-US" sz="2900" dirty="0"/>
              <a:t> - Uniquely identifies a row/record in another table</a:t>
            </a:r>
          </a:p>
          <a:p>
            <a:pPr algn="just"/>
            <a:r>
              <a:rPr lang="en-US" sz="2900" b="1" dirty="0">
                <a:hlinkClick r:id="rId6"/>
              </a:rPr>
              <a:t>CHECK</a:t>
            </a:r>
            <a:r>
              <a:rPr lang="en-US" sz="2900" dirty="0"/>
              <a:t> - Ensures that all values in a column satisfies a specific condition</a:t>
            </a:r>
          </a:p>
          <a:p>
            <a:pPr algn="just"/>
            <a:r>
              <a:rPr lang="en-US" sz="2900" b="1" dirty="0">
                <a:hlinkClick r:id="rId7"/>
              </a:rPr>
              <a:t>DEFAULT</a:t>
            </a:r>
            <a:r>
              <a:rPr lang="en-US" sz="2900" dirty="0"/>
              <a:t> - Sets a default value for a column when no value is specified</a:t>
            </a:r>
          </a:p>
          <a:p>
            <a:pPr algn="just"/>
            <a:r>
              <a:rPr lang="en-US" sz="2900" b="1" dirty="0">
                <a:hlinkClick r:id="rId8"/>
              </a:rPr>
              <a:t>INDEX</a:t>
            </a:r>
            <a:r>
              <a:rPr lang="en-US" sz="2900" dirty="0"/>
              <a:t> - Used to create and retrieve data from the database very quickly</a:t>
            </a:r>
          </a:p>
          <a:p>
            <a:endParaRPr lang="en-US" dirty="0"/>
          </a:p>
        </p:txBody>
      </p:sp>
      <p:pic>
        <p:nvPicPr>
          <p:cNvPr id="1026" name="Picture 2" descr="Image result for mysql data types">
            <a:extLst>
              <a:ext uri="{FF2B5EF4-FFF2-40B4-BE49-F238E27FC236}">
                <a16:creationId xmlns:a16="http://schemas.microsoft.com/office/drawing/2014/main" id="{7D2E3697-3B25-424A-A334-CFF89214E5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3560" y="1432875"/>
            <a:ext cx="5789433" cy="52673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1FD63F9-3081-40C9-8E12-ED8C10748237}"/>
              </a:ext>
            </a:extLst>
          </p:cNvPr>
          <p:cNvSpPr txBox="1"/>
          <p:nvPr/>
        </p:nvSpPr>
        <p:spPr>
          <a:xfrm>
            <a:off x="3252247" y="5608948"/>
            <a:ext cx="2168165" cy="584775"/>
          </a:xfrm>
          <a:prstGeom prst="rect">
            <a:avLst/>
          </a:prstGeom>
          <a:noFill/>
        </p:spPr>
        <p:txBody>
          <a:bodyPr wrap="square" rtlCol="0">
            <a:spAutoFit/>
          </a:bodyPr>
          <a:lstStyle/>
          <a:p>
            <a:r>
              <a:rPr lang="en-US" sz="3200" b="1" dirty="0"/>
              <a:t>Data Types: </a:t>
            </a:r>
            <a:endParaRPr lang="en-US" b="1" dirty="0"/>
          </a:p>
        </p:txBody>
      </p:sp>
      <p:pic>
        <p:nvPicPr>
          <p:cNvPr id="7" name="Picture 6">
            <a:extLst>
              <a:ext uri="{FF2B5EF4-FFF2-40B4-BE49-F238E27FC236}">
                <a16:creationId xmlns:a16="http://schemas.microsoft.com/office/drawing/2014/main" id="{52ACE8FD-1CA8-7147-A881-07CE3D1FBBA1}"/>
              </a:ext>
            </a:extLst>
          </p:cNvPr>
          <p:cNvPicPr>
            <a:picLocks noChangeAspect="1"/>
          </p:cNvPicPr>
          <p:nvPr/>
        </p:nvPicPr>
        <p:blipFill>
          <a:blip r:embed="rId10"/>
          <a:stretch>
            <a:fillRect/>
          </a:stretch>
        </p:blipFill>
        <p:spPr>
          <a:xfrm>
            <a:off x="1704621" y="823350"/>
            <a:ext cx="2664179" cy="431800"/>
          </a:xfrm>
          <a:prstGeom prst="rect">
            <a:avLst/>
          </a:prstGeom>
        </p:spPr>
      </p:pic>
    </p:spTree>
    <p:extLst>
      <p:ext uri="{BB962C8B-B14F-4D97-AF65-F5344CB8AC3E}">
        <p14:creationId xmlns:p14="http://schemas.microsoft.com/office/powerpoint/2010/main" val="76535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487B8-E301-4419-B8A6-B98CB99B0C03}"/>
              </a:ext>
            </a:extLst>
          </p:cNvPr>
          <p:cNvSpPr>
            <a:spLocks noGrp="1"/>
          </p:cNvSpPr>
          <p:nvPr>
            <p:ph type="ctrTitle"/>
          </p:nvPr>
        </p:nvSpPr>
        <p:spPr>
          <a:xfrm>
            <a:off x="1524000" y="1122363"/>
            <a:ext cx="9144000" cy="477837"/>
          </a:xfrm>
        </p:spPr>
        <p:txBody>
          <a:bodyPr>
            <a:normAutofit fontScale="90000"/>
          </a:bodyPr>
          <a:lstStyle/>
          <a:p>
            <a:pPr algn="l"/>
            <a:r>
              <a:rPr lang="en-US" sz="2700" b="1" dirty="0">
                <a:latin typeface="+mn-lt"/>
              </a:rPr>
              <a:t>Set 3: Select – From – Where – Group By – Having - Order By – Limit </a:t>
            </a:r>
            <a:br>
              <a:rPr lang="en-US" dirty="0"/>
            </a:br>
            <a:endParaRPr lang="en-US" dirty="0"/>
          </a:p>
        </p:txBody>
      </p:sp>
      <p:pic>
        <p:nvPicPr>
          <p:cNvPr id="3" name="Picture 2">
            <a:extLst>
              <a:ext uri="{FF2B5EF4-FFF2-40B4-BE49-F238E27FC236}">
                <a16:creationId xmlns:a16="http://schemas.microsoft.com/office/drawing/2014/main" id="{40FACB61-BFFF-9145-86D2-2F95AF37C2BA}"/>
              </a:ext>
            </a:extLst>
          </p:cNvPr>
          <p:cNvPicPr>
            <a:picLocks noChangeAspect="1"/>
          </p:cNvPicPr>
          <p:nvPr/>
        </p:nvPicPr>
        <p:blipFill>
          <a:blip r:embed="rId2"/>
          <a:stretch>
            <a:fillRect/>
          </a:stretch>
        </p:blipFill>
        <p:spPr>
          <a:xfrm>
            <a:off x="440267" y="1291224"/>
            <a:ext cx="10622845" cy="5454386"/>
          </a:xfrm>
          <a:prstGeom prst="rect">
            <a:avLst/>
          </a:prstGeom>
        </p:spPr>
      </p:pic>
    </p:spTree>
    <p:extLst>
      <p:ext uri="{BB962C8B-B14F-4D97-AF65-F5344CB8AC3E}">
        <p14:creationId xmlns:p14="http://schemas.microsoft.com/office/powerpoint/2010/main" val="3355171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A1A9-B780-407B-A703-47D79511FC89}"/>
              </a:ext>
            </a:extLst>
          </p:cNvPr>
          <p:cNvSpPr>
            <a:spLocks noGrp="1"/>
          </p:cNvSpPr>
          <p:nvPr>
            <p:ph type="ctrTitle"/>
          </p:nvPr>
        </p:nvSpPr>
        <p:spPr>
          <a:xfrm>
            <a:off x="722722" y="745716"/>
            <a:ext cx="7101525" cy="854484"/>
          </a:xfrm>
        </p:spPr>
        <p:txBody>
          <a:bodyPr>
            <a:normAutofit fontScale="90000"/>
          </a:bodyPr>
          <a:lstStyle/>
          <a:p>
            <a:pPr algn="just"/>
            <a:r>
              <a:rPr lang="en-US" sz="2400" b="1" dirty="0">
                <a:latin typeface="+mn-lt"/>
              </a:rPr>
              <a:t>Set 4: Select 10 functions in SQL statement of your choice (including but not limited to Comparison, control flow, cast, string, numeric, date/time manipulation, calculation, conversion, aggregate functions, etc.) </a:t>
            </a:r>
          </a:p>
        </p:txBody>
      </p:sp>
      <p:sp>
        <p:nvSpPr>
          <p:cNvPr id="4" name="TextBox 3">
            <a:extLst>
              <a:ext uri="{FF2B5EF4-FFF2-40B4-BE49-F238E27FC236}">
                <a16:creationId xmlns:a16="http://schemas.microsoft.com/office/drawing/2014/main" id="{E9947923-0571-4DFB-B60E-602DB5E50E3A}"/>
              </a:ext>
            </a:extLst>
          </p:cNvPr>
          <p:cNvSpPr txBox="1"/>
          <p:nvPr/>
        </p:nvSpPr>
        <p:spPr>
          <a:xfrm>
            <a:off x="838986" y="1960775"/>
            <a:ext cx="6985261" cy="4798244"/>
          </a:xfrm>
          <a:prstGeom prst="rect">
            <a:avLst/>
          </a:prstGeom>
          <a:noFill/>
        </p:spPr>
        <p:txBody>
          <a:bodyPr wrap="square" rtlCol="0">
            <a:spAutoFit/>
          </a:bodyPr>
          <a:lstStyle/>
          <a:p>
            <a:endParaRPr lang="en-US" dirty="0"/>
          </a:p>
        </p:txBody>
      </p:sp>
      <p:pic>
        <p:nvPicPr>
          <p:cNvPr id="5" name="Picture 4">
            <a:extLst>
              <a:ext uri="{FF2B5EF4-FFF2-40B4-BE49-F238E27FC236}">
                <a16:creationId xmlns:a16="http://schemas.microsoft.com/office/drawing/2014/main" id="{151AF8F3-2514-43D4-9AA4-C5840886C140}"/>
              </a:ext>
            </a:extLst>
          </p:cNvPr>
          <p:cNvPicPr>
            <a:picLocks noChangeAspect="1"/>
          </p:cNvPicPr>
          <p:nvPr/>
        </p:nvPicPr>
        <p:blipFill>
          <a:blip r:embed="rId2"/>
          <a:stretch>
            <a:fillRect/>
          </a:stretch>
        </p:blipFill>
        <p:spPr>
          <a:xfrm>
            <a:off x="838986" y="1928763"/>
            <a:ext cx="4514850" cy="266700"/>
          </a:xfrm>
          <a:prstGeom prst="rect">
            <a:avLst/>
          </a:prstGeom>
        </p:spPr>
      </p:pic>
      <p:pic>
        <p:nvPicPr>
          <p:cNvPr id="6" name="Picture 5">
            <a:extLst>
              <a:ext uri="{FF2B5EF4-FFF2-40B4-BE49-F238E27FC236}">
                <a16:creationId xmlns:a16="http://schemas.microsoft.com/office/drawing/2014/main" id="{6CA9F135-C45D-4FC3-B66F-E2CE3333EA29}"/>
              </a:ext>
            </a:extLst>
          </p:cNvPr>
          <p:cNvPicPr>
            <a:picLocks noChangeAspect="1"/>
          </p:cNvPicPr>
          <p:nvPr/>
        </p:nvPicPr>
        <p:blipFill>
          <a:blip r:embed="rId3"/>
          <a:stretch>
            <a:fillRect/>
          </a:stretch>
        </p:blipFill>
        <p:spPr>
          <a:xfrm>
            <a:off x="5703216" y="1960775"/>
            <a:ext cx="1771650" cy="581025"/>
          </a:xfrm>
          <a:prstGeom prst="rect">
            <a:avLst/>
          </a:prstGeom>
        </p:spPr>
      </p:pic>
      <p:pic>
        <p:nvPicPr>
          <p:cNvPr id="7" name="Picture 6">
            <a:extLst>
              <a:ext uri="{FF2B5EF4-FFF2-40B4-BE49-F238E27FC236}">
                <a16:creationId xmlns:a16="http://schemas.microsoft.com/office/drawing/2014/main" id="{ED999A74-EE7F-4B20-8C6C-EA91FE9762AF}"/>
              </a:ext>
            </a:extLst>
          </p:cNvPr>
          <p:cNvPicPr>
            <a:picLocks noChangeAspect="1"/>
          </p:cNvPicPr>
          <p:nvPr/>
        </p:nvPicPr>
        <p:blipFill>
          <a:blip r:embed="rId4"/>
          <a:stretch>
            <a:fillRect/>
          </a:stretch>
        </p:blipFill>
        <p:spPr>
          <a:xfrm>
            <a:off x="750217" y="2792201"/>
            <a:ext cx="4603620" cy="1524000"/>
          </a:xfrm>
          <a:prstGeom prst="rect">
            <a:avLst/>
          </a:prstGeom>
        </p:spPr>
      </p:pic>
      <p:pic>
        <p:nvPicPr>
          <p:cNvPr id="8" name="Picture 7">
            <a:extLst>
              <a:ext uri="{FF2B5EF4-FFF2-40B4-BE49-F238E27FC236}">
                <a16:creationId xmlns:a16="http://schemas.microsoft.com/office/drawing/2014/main" id="{673B6D23-34AE-4A9E-976E-1D3739C10BBA}"/>
              </a:ext>
            </a:extLst>
          </p:cNvPr>
          <p:cNvPicPr>
            <a:picLocks noChangeAspect="1"/>
          </p:cNvPicPr>
          <p:nvPr/>
        </p:nvPicPr>
        <p:blipFill>
          <a:blip r:embed="rId5"/>
          <a:stretch>
            <a:fillRect/>
          </a:stretch>
        </p:blipFill>
        <p:spPr>
          <a:xfrm>
            <a:off x="5703215" y="2792201"/>
            <a:ext cx="1771649" cy="542925"/>
          </a:xfrm>
          <a:prstGeom prst="rect">
            <a:avLst/>
          </a:prstGeom>
        </p:spPr>
      </p:pic>
      <p:pic>
        <p:nvPicPr>
          <p:cNvPr id="9" name="Picture 8">
            <a:extLst>
              <a:ext uri="{FF2B5EF4-FFF2-40B4-BE49-F238E27FC236}">
                <a16:creationId xmlns:a16="http://schemas.microsoft.com/office/drawing/2014/main" id="{1699BC36-C5A7-4B38-8543-78F37CCA9923}"/>
              </a:ext>
            </a:extLst>
          </p:cNvPr>
          <p:cNvPicPr>
            <a:picLocks noChangeAspect="1"/>
          </p:cNvPicPr>
          <p:nvPr/>
        </p:nvPicPr>
        <p:blipFill>
          <a:blip r:embed="rId6"/>
          <a:stretch>
            <a:fillRect/>
          </a:stretch>
        </p:blipFill>
        <p:spPr>
          <a:xfrm>
            <a:off x="5745339" y="3367138"/>
            <a:ext cx="1679839" cy="485775"/>
          </a:xfrm>
          <a:prstGeom prst="rect">
            <a:avLst/>
          </a:prstGeom>
        </p:spPr>
      </p:pic>
      <p:pic>
        <p:nvPicPr>
          <p:cNvPr id="10" name="Picture 9">
            <a:extLst>
              <a:ext uri="{FF2B5EF4-FFF2-40B4-BE49-F238E27FC236}">
                <a16:creationId xmlns:a16="http://schemas.microsoft.com/office/drawing/2014/main" id="{845997D4-D15E-4802-A9A0-17AFB63F4471}"/>
              </a:ext>
            </a:extLst>
          </p:cNvPr>
          <p:cNvPicPr>
            <a:picLocks noChangeAspect="1"/>
          </p:cNvPicPr>
          <p:nvPr/>
        </p:nvPicPr>
        <p:blipFill>
          <a:blip r:embed="rId7"/>
          <a:stretch>
            <a:fillRect/>
          </a:stretch>
        </p:blipFill>
        <p:spPr>
          <a:xfrm>
            <a:off x="5737780" y="3960779"/>
            <a:ext cx="1687398" cy="600075"/>
          </a:xfrm>
          <a:prstGeom prst="rect">
            <a:avLst/>
          </a:prstGeom>
        </p:spPr>
      </p:pic>
      <p:pic>
        <p:nvPicPr>
          <p:cNvPr id="11" name="Picture 10">
            <a:extLst>
              <a:ext uri="{FF2B5EF4-FFF2-40B4-BE49-F238E27FC236}">
                <a16:creationId xmlns:a16="http://schemas.microsoft.com/office/drawing/2014/main" id="{52D60FB4-1CAB-442F-A3D2-0EAFF0F42D48}"/>
              </a:ext>
            </a:extLst>
          </p:cNvPr>
          <p:cNvPicPr>
            <a:picLocks noChangeAspect="1"/>
          </p:cNvPicPr>
          <p:nvPr/>
        </p:nvPicPr>
        <p:blipFill>
          <a:blip r:embed="rId8"/>
          <a:stretch>
            <a:fillRect/>
          </a:stretch>
        </p:blipFill>
        <p:spPr>
          <a:xfrm>
            <a:off x="722723" y="4631745"/>
            <a:ext cx="4631114" cy="281194"/>
          </a:xfrm>
          <a:prstGeom prst="rect">
            <a:avLst/>
          </a:prstGeom>
        </p:spPr>
      </p:pic>
      <p:pic>
        <p:nvPicPr>
          <p:cNvPr id="12" name="Picture 11">
            <a:extLst>
              <a:ext uri="{FF2B5EF4-FFF2-40B4-BE49-F238E27FC236}">
                <a16:creationId xmlns:a16="http://schemas.microsoft.com/office/drawing/2014/main" id="{BE1EAE09-A77B-4250-9D43-5EEB351988AD}"/>
              </a:ext>
            </a:extLst>
          </p:cNvPr>
          <p:cNvPicPr>
            <a:picLocks noChangeAspect="1"/>
          </p:cNvPicPr>
          <p:nvPr/>
        </p:nvPicPr>
        <p:blipFill>
          <a:blip r:embed="rId9"/>
          <a:stretch>
            <a:fillRect/>
          </a:stretch>
        </p:blipFill>
        <p:spPr>
          <a:xfrm>
            <a:off x="5745338" y="4668720"/>
            <a:ext cx="1315337" cy="561975"/>
          </a:xfrm>
          <a:prstGeom prst="rect">
            <a:avLst/>
          </a:prstGeom>
        </p:spPr>
      </p:pic>
      <p:pic>
        <p:nvPicPr>
          <p:cNvPr id="13" name="Picture 12">
            <a:extLst>
              <a:ext uri="{FF2B5EF4-FFF2-40B4-BE49-F238E27FC236}">
                <a16:creationId xmlns:a16="http://schemas.microsoft.com/office/drawing/2014/main" id="{5B9E1C96-9BAA-4A45-8E95-2C263267B1C9}"/>
              </a:ext>
            </a:extLst>
          </p:cNvPr>
          <p:cNvPicPr>
            <a:picLocks noChangeAspect="1"/>
          </p:cNvPicPr>
          <p:nvPr/>
        </p:nvPicPr>
        <p:blipFill>
          <a:blip r:embed="rId10"/>
          <a:stretch>
            <a:fillRect/>
          </a:stretch>
        </p:blipFill>
        <p:spPr>
          <a:xfrm>
            <a:off x="838986" y="5642385"/>
            <a:ext cx="7515225" cy="257175"/>
          </a:xfrm>
          <a:prstGeom prst="rect">
            <a:avLst/>
          </a:prstGeom>
        </p:spPr>
      </p:pic>
      <p:pic>
        <p:nvPicPr>
          <p:cNvPr id="14" name="Picture 13">
            <a:extLst>
              <a:ext uri="{FF2B5EF4-FFF2-40B4-BE49-F238E27FC236}">
                <a16:creationId xmlns:a16="http://schemas.microsoft.com/office/drawing/2014/main" id="{E7D2C2E4-7A66-4BC4-B4DB-B09B52C6D5B1}"/>
              </a:ext>
            </a:extLst>
          </p:cNvPr>
          <p:cNvPicPr>
            <a:picLocks noChangeAspect="1"/>
          </p:cNvPicPr>
          <p:nvPr/>
        </p:nvPicPr>
        <p:blipFill>
          <a:blip r:embed="rId11"/>
          <a:stretch>
            <a:fillRect/>
          </a:stretch>
        </p:blipFill>
        <p:spPr>
          <a:xfrm>
            <a:off x="5696931" y="5988722"/>
            <a:ext cx="1485900" cy="771525"/>
          </a:xfrm>
          <a:prstGeom prst="rect">
            <a:avLst/>
          </a:prstGeom>
        </p:spPr>
      </p:pic>
    </p:spTree>
    <p:extLst>
      <p:ext uri="{BB962C8B-B14F-4D97-AF65-F5344CB8AC3E}">
        <p14:creationId xmlns:p14="http://schemas.microsoft.com/office/powerpoint/2010/main" val="4162443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7F88-9865-48A4-90B1-B36E2504C0EA}"/>
              </a:ext>
            </a:extLst>
          </p:cNvPr>
          <p:cNvSpPr>
            <a:spLocks noGrp="1"/>
          </p:cNvSpPr>
          <p:nvPr>
            <p:ph type="title"/>
          </p:nvPr>
        </p:nvSpPr>
        <p:spPr>
          <a:xfrm>
            <a:off x="391160" y="283845"/>
            <a:ext cx="8752840" cy="1351915"/>
          </a:xfrm>
        </p:spPr>
        <p:txBody>
          <a:bodyPr>
            <a:normAutofit fontScale="90000"/>
          </a:bodyPr>
          <a:lstStyle/>
          <a:p>
            <a:r>
              <a:rPr lang="en-US" sz="2400" b="1">
                <a:latin typeface="+mn-lt"/>
              </a:rPr>
              <a:t>Set 5: Perform JOIN operation including INNER JOIN, LEFT JOIN, RIGHT JOIN, FULL JOIN, CROSS JOIN operations and display the sample result using SELECT statement </a:t>
            </a:r>
            <a:br>
              <a:rPr lang="en-US"/>
            </a:br>
            <a:endParaRPr lang="en-US" dirty="0"/>
          </a:p>
        </p:txBody>
      </p:sp>
      <p:sp>
        <p:nvSpPr>
          <p:cNvPr id="4" name="TextBox 3">
            <a:extLst>
              <a:ext uri="{FF2B5EF4-FFF2-40B4-BE49-F238E27FC236}">
                <a16:creationId xmlns:a16="http://schemas.microsoft.com/office/drawing/2014/main" id="{F0E8CD28-29DC-4557-A4B6-342EAF2B6633}"/>
              </a:ext>
            </a:extLst>
          </p:cNvPr>
          <p:cNvSpPr txBox="1"/>
          <p:nvPr/>
        </p:nvSpPr>
        <p:spPr>
          <a:xfrm>
            <a:off x="254000" y="1628507"/>
            <a:ext cx="11840590" cy="4154984"/>
          </a:xfrm>
          <a:prstGeom prst="rect">
            <a:avLst/>
          </a:prstGeom>
          <a:noFill/>
        </p:spPr>
        <p:txBody>
          <a:bodyPr wrap="square" rtlCol="0">
            <a:spAutoFit/>
          </a:bodyPr>
          <a:lstStyle/>
          <a:p>
            <a:r>
              <a:rPr lang="en-US" sz="2400" b="1" u="sng" dirty="0">
                <a:solidFill>
                  <a:schemeClr val="accent4">
                    <a:lumMod val="75000"/>
                  </a:schemeClr>
                </a:solidFill>
              </a:rPr>
              <a:t>INNER JOIN </a:t>
            </a:r>
          </a:p>
          <a:p>
            <a:r>
              <a:rPr lang="en-US" dirty="0"/>
              <a:t>Creates a new result table by combining column values of two tables (table1 and table2) based upon the join-predicate.</a:t>
            </a:r>
          </a:p>
          <a:p>
            <a:endParaRPr lang="en-US" dirty="0"/>
          </a:p>
          <a:p>
            <a:endParaRPr lang="en-US" dirty="0"/>
          </a:p>
          <a:p>
            <a:endParaRPr lang="en-US" dirty="0"/>
          </a:p>
          <a:p>
            <a:endParaRPr lang="en-US" dirty="0"/>
          </a:p>
          <a:p>
            <a:endParaRPr lang="en-US" dirty="0"/>
          </a:p>
          <a:p>
            <a:r>
              <a:rPr lang="en-US" sz="2400" b="1" u="sng" dirty="0">
                <a:solidFill>
                  <a:schemeClr val="accent4">
                    <a:lumMod val="75000"/>
                  </a:schemeClr>
                </a:solidFill>
              </a:rPr>
              <a:t>LEFT JOIN </a:t>
            </a:r>
          </a:p>
          <a:p>
            <a:endParaRPr lang="en-US" dirty="0"/>
          </a:p>
          <a:p>
            <a:r>
              <a:rPr lang="en-US" dirty="0"/>
              <a:t>The LEFT JOIN keyword returns all records from the left table (table1), and the matched records from the right table (table2). The result is NULL from the right side, if there is no match.</a:t>
            </a:r>
          </a:p>
          <a:p>
            <a:endParaRPr lang="en-US" dirty="0"/>
          </a:p>
          <a:p>
            <a:endParaRPr lang="en-US" dirty="0"/>
          </a:p>
          <a:p>
            <a:endParaRPr lang="en-US" dirty="0"/>
          </a:p>
        </p:txBody>
      </p:sp>
      <p:pic>
        <p:nvPicPr>
          <p:cNvPr id="3" name="Picture 2">
            <a:extLst>
              <a:ext uri="{FF2B5EF4-FFF2-40B4-BE49-F238E27FC236}">
                <a16:creationId xmlns:a16="http://schemas.microsoft.com/office/drawing/2014/main" id="{7BCAFC26-C7BF-3B4C-ABC4-51F2D21D6380}"/>
              </a:ext>
            </a:extLst>
          </p:cNvPr>
          <p:cNvPicPr>
            <a:picLocks noChangeAspect="1"/>
          </p:cNvPicPr>
          <p:nvPr/>
        </p:nvPicPr>
        <p:blipFill>
          <a:blip r:embed="rId2"/>
          <a:stretch>
            <a:fillRect/>
          </a:stretch>
        </p:blipFill>
        <p:spPr>
          <a:xfrm>
            <a:off x="579120" y="2433345"/>
            <a:ext cx="9495692" cy="1094154"/>
          </a:xfrm>
          <a:prstGeom prst="rect">
            <a:avLst/>
          </a:prstGeom>
        </p:spPr>
      </p:pic>
      <p:pic>
        <p:nvPicPr>
          <p:cNvPr id="5" name="Picture 4">
            <a:extLst>
              <a:ext uri="{FF2B5EF4-FFF2-40B4-BE49-F238E27FC236}">
                <a16:creationId xmlns:a16="http://schemas.microsoft.com/office/drawing/2014/main" id="{2DAE8EAD-76EB-7F4A-99CB-F8C3CE2D661F}"/>
              </a:ext>
            </a:extLst>
          </p:cNvPr>
          <p:cNvPicPr>
            <a:picLocks noChangeAspect="1"/>
          </p:cNvPicPr>
          <p:nvPr/>
        </p:nvPicPr>
        <p:blipFill>
          <a:blip r:embed="rId3"/>
          <a:stretch>
            <a:fillRect/>
          </a:stretch>
        </p:blipFill>
        <p:spPr>
          <a:xfrm>
            <a:off x="579120" y="4910627"/>
            <a:ext cx="9676228" cy="1504242"/>
          </a:xfrm>
          <a:prstGeom prst="rect">
            <a:avLst/>
          </a:prstGeom>
        </p:spPr>
      </p:pic>
    </p:spTree>
    <p:extLst>
      <p:ext uri="{BB962C8B-B14F-4D97-AF65-F5344CB8AC3E}">
        <p14:creationId xmlns:p14="http://schemas.microsoft.com/office/powerpoint/2010/main" val="599429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2339</TotalTime>
  <Words>753</Words>
  <Application>Microsoft Macintosh PowerPoint</Application>
  <PresentationFormat>Widescreen</PresentationFormat>
  <Paragraphs>111</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Final Exam Presentation on Airline Management System</vt:lpstr>
      <vt:lpstr>PowerPoint Presentation</vt:lpstr>
      <vt:lpstr>PowerPoint Presentation</vt:lpstr>
      <vt:lpstr>Creating Tables</vt:lpstr>
      <vt:lpstr>Inserting Values</vt:lpstr>
      <vt:lpstr>Set 2: Use DB, create tables with table options (NULL, Key, etc.), data types, insert, index and set     Use DB: </vt:lpstr>
      <vt:lpstr>Set 3: Select – From – Where – Group By – Having - Order By – Limit  </vt:lpstr>
      <vt:lpstr>Set 4: Select 10 functions in SQL statement of your choice (including but not limited to Comparison, control flow, cast, string, numeric, date/time manipulation, calculation, conversion, aggregate functions, etc.) </vt:lpstr>
      <vt:lpstr>Set 5: Perform JOIN operation including INNER JOIN, LEFT JOIN, RIGHT JOIN, FULL JOIN, CROSS JOIN operations and display the sample result using SELECT statement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Exam Presentation </dc:title>
  <dc:creator>Sindhu Raghavendra</dc:creator>
  <cp:lastModifiedBy>Karan Karan</cp:lastModifiedBy>
  <cp:revision>70</cp:revision>
  <dcterms:created xsi:type="dcterms:W3CDTF">2018-12-07T07:30:49Z</dcterms:created>
  <dcterms:modified xsi:type="dcterms:W3CDTF">2018-12-13T16:36:52Z</dcterms:modified>
</cp:coreProperties>
</file>